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40"/>
  </p:notesMasterIdLst>
  <p:sldIdLst>
    <p:sldId id="283" r:id="rId2"/>
    <p:sldId id="284" r:id="rId3"/>
    <p:sldId id="285" r:id="rId4"/>
    <p:sldId id="259" r:id="rId5"/>
    <p:sldId id="295" r:id="rId6"/>
    <p:sldId id="296" r:id="rId7"/>
    <p:sldId id="297" r:id="rId8"/>
    <p:sldId id="298" r:id="rId9"/>
    <p:sldId id="299" r:id="rId10"/>
    <p:sldId id="300" r:id="rId11"/>
    <p:sldId id="301" r:id="rId12"/>
    <p:sldId id="302" r:id="rId13"/>
    <p:sldId id="303" r:id="rId14"/>
    <p:sldId id="304" r:id="rId15"/>
    <p:sldId id="305" r:id="rId16"/>
    <p:sldId id="306" r:id="rId17"/>
    <p:sldId id="286" r:id="rId18"/>
    <p:sldId id="263" r:id="rId19"/>
    <p:sldId id="307" r:id="rId20"/>
    <p:sldId id="308" r:id="rId21"/>
    <p:sldId id="309" r:id="rId22"/>
    <p:sldId id="287" r:id="rId23"/>
    <p:sldId id="267" r:id="rId24"/>
    <p:sldId id="311" r:id="rId25"/>
    <p:sldId id="288" r:id="rId26"/>
    <p:sldId id="272" r:id="rId27"/>
    <p:sldId id="314" r:id="rId28"/>
    <p:sldId id="315" r:id="rId29"/>
    <p:sldId id="313" r:id="rId30"/>
    <p:sldId id="273" r:id="rId31"/>
    <p:sldId id="319" r:id="rId32"/>
    <p:sldId id="317" r:id="rId33"/>
    <p:sldId id="289" r:id="rId34"/>
    <p:sldId id="318" r:id="rId35"/>
    <p:sldId id="277" r:id="rId36"/>
    <p:sldId id="290" r:id="rId37"/>
    <p:sldId id="281" r:id="rId38"/>
    <p:sldId id="291" r:id="rId3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602"/>
  </p:normalViewPr>
  <p:slideViewPr>
    <p:cSldViewPr snapToGrid="0" snapToObjects="1">
      <p:cViewPr varScale="1">
        <p:scale>
          <a:sx n="81" d="100"/>
          <a:sy n="81" d="100"/>
        </p:scale>
        <p:origin x="72" y="60"/>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D790-424D-8371-F7E1B3A7B4D6}"/>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D790-424D-8371-F7E1B3A7B4D6}"/>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D790-424D-8371-F7E1B3A7B4D6}"/>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D790-424D-8371-F7E1B3A7B4D6}"/>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790-424D-8371-F7E1B3A7B4D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3">
                  <a:shade val="58000"/>
                </a:schemeClr>
              </a:solidFill>
              <a:ln w="19050">
                <a:solidFill>
                  <a:schemeClr val="lt1"/>
                </a:solidFill>
              </a:ln>
              <a:effectLst/>
            </c:spPr>
            <c:extLst>
              <c:ext xmlns:c16="http://schemas.microsoft.com/office/drawing/2014/chart" uri="{C3380CC4-5D6E-409C-BE32-E72D297353CC}">
                <c16:uniqueId val="{00000001-FAE1-4FC9-9BD8-A956DAACDBAF}"/>
              </c:ext>
            </c:extLst>
          </c:dPt>
          <c:dPt>
            <c:idx val="1"/>
            <c:bubble3D val="0"/>
            <c:spPr>
              <a:solidFill>
                <a:schemeClr val="accent3">
                  <a:shade val="86000"/>
                </a:schemeClr>
              </a:solidFill>
              <a:ln w="19050">
                <a:solidFill>
                  <a:schemeClr val="lt1"/>
                </a:solidFill>
              </a:ln>
              <a:effectLst/>
            </c:spPr>
            <c:extLst>
              <c:ext xmlns:c16="http://schemas.microsoft.com/office/drawing/2014/chart" uri="{C3380CC4-5D6E-409C-BE32-E72D297353CC}">
                <c16:uniqueId val="{00000003-FAE1-4FC9-9BD8-A956DAACDBAF}"/>
              </c:ext>
            </c:extLst>
          </c:dPt>
          <c:dPt>
            <c:idx val="2"/>
            <c:bubble3D val="0"/>
            <c:spPr>
              <a:solidFill>
                <a:schemeClr val="accent3">
                  <a:tint val="86000"/>
                </a:schemeClr>
              </a:solidFill>
              <a:ln w="19050">
                <a:solidFill>
                  <a:schemeClr val="lt1"/>
                </a:solidFill>
              </a:ln>
              <a:effectLst/>
            </c:spPr>
            <c:extLst>
              <c:ext xmlns:c16="http://schemas.microsoft.com/office/drawing/2014/chart" uri="{C3380CC4-5D6E-409C-BE32-E72D297353CC}">
                <c16:uniqueId val="{00000005-FAE1-4FC9-9BD8-A956DAACDBAF}"/>
              </c:ext>
            </c:extLst>
          </c:dPt>
          <c:dPt>
            <c:idx val="3"/>
            <c:bubble3D val="0"/>
            <c:spPr>
              <a:solidFill>
                <a:schemeClr val="accent3">
                  <a:tint val="58000"/>
                </a:schemeClr>
              </a:solidFill>
              <a:ln w="19050">
                <a:solidFill>
                  <a:schemeClr val="lt1"/>
                </a:solidFill>
              </a:ln>
              <a:effectLst/>
            </c:spPr>
            <c:extLst>
              <c:ext xmlns:c16="http://schemas.microsoft.com/office/drawing/2014/chart" uri="{C3380CC4-5D6E-409C-BE32-E72D297353CC}">
                <c16:uniqueId val="{00000007-FAE1-4FC9-9BD8-A956DAACDBAF}"/>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AE1-4FC9-9BD8-A956DAACDBA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工作表1!$B$1</c:f>
              <c:strCache>
                <c:ptCount val="1"/>
                <c:pt idx="0">
                  <c:v>销售额</c:v>
                </c:pt>
              </c:strCache>
            </c:strRef>
          </c:tx>
          <c:dPt>
            <c:idx val="0"/>
            <c:bubble3D val="0"/>
            <c:spPr>
              <a:solidFill>
                <a:schemeClr val="accent4">
                  <a:shade val="58000"/>
                </a:schemeClr>
              </a:solidFill>
              <a:ln w="19050">
                <a:solidFill>
                  <a:schemeClr val="lt1"/>
                </a:solidFill>
              </a:ln>
              <a:effectLst/>
            </c:spPr>
            <c:extLst>
              <c:ext xmlns:c16="http://schemas.microsoft.com/office/drawing/2014/chart" uri="{C3380CC4-5D6E-409C-BE32-E72D297353CC}">
                <c16:uniqueId val="{00000001-FD56-49F5-87E8-E32F34B78B7A}"/>
              </c:ext>
            </c:extLst>
          </c:dPt>
          <c:dPt>
            <c:idx val="1"/>
            <c:bubble3D val="0"/>
            <c:spPr>
              <a:solidFill>
                <a:schemeClr val="accent4">
                  <a:shade val="86000"/>
                </a:schemeClr>
              </a:solidFill>
              <a:ln w="19050">
                <a:solidFill>
                  <a:schemeClr val="lt1"/>
                </a:solidFill>
              </a:ln>
              <a:effectLst/>
            </c:spPr>
            <c:extLst>
              <c:ext xmlns:c16="http://schemas.microsoft.com/office/drawing/2014/chart" uri="{C3380CC4-5D6E-409C-BE32-E72D297353CC}">
                <c16:uniqueId val="{00000003-FD56-49F5-87E8-E32F34B78B7A}"/>
              </c:ext>
            </c:extLst>
          </c:dPt>
          <c:dPt>
            <c:idx val="2"/>
            <c:bubble3D val="0"/>
            <c:spPr>
              <a:solidFill>
                <a:schemeClr val="accent4">
                  <a:tint val="86000"/>
                </a:schemeClr>
              </a:solidFill>
              <a:ln w="19050">
                <a:solidFill>
                  <a:schemeClr val="lt1"/>
                </a:solidFill>
              </a:ln>
              <a:effectLst/>
            </c:spPr>
            <c:extLst>
              <c:ext xmlns:c16="http://schemas.microsoft.com/office/drawing/2014/chart" uri="{C3380CC4-5D6E-409C-BE32-E72D297353CC}">
                <c16:uniqueId val="{00000005-FD56-49F5-87E8-E32F34B78B7A}"/>
              </c:ext>
            </c:extLst>
          </c:dPt>
          <c:dPt>
            <c:idx val="3"/>
            <c:bubble3D val="0"/>
            <c:spPr>
              <a:solidFill>
                <a:schemeClr val="accent4">
                  <a:tint val="58000"/>
                </a:schemeClr>
              </a:solidFill>
              <a:ln w="19050">
                <a:solidFill>
                  <a:schemeClr val="lt1"/>
                </a:solidFill>
              </a:ln>
              <a:effectLst/>
            </c:spPr>
            <c:extLst>
              <c:ext xmlns:c16="http://schemas.microsoft.com/office/drawing/2014/chart" uri="{C3380CC4-5D6E-409C-BE32-E72D297353CC}">
                <c16:uniqueId val="{00000007-FD56-49F5-87E8-E32F34B78B7A}"/>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D56-49F5-87E8-E32F34B78B7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2019/7/24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289166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26</a:t>
            </a:fld>
            <a:endParaRPr kumimoji="1" lang="zh-CN" altLang="en-US"/>
          </a:p>
        </p:txBody>
      </p:sp>
    </p:spTree>
    <p:extLst>
      <p:ext uri="{BB962C8B-B14F-4D97-AF65-F5344CB8AC3E}">
        <p14:creationId xmlns:p14="http://schemas.microsoft.com/office/powerpoint/2010/main" val="4268877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3570875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940739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3825419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2606308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37</a:t>
            </a:fld>
            <a:endParaRPr kumimoji="1" lang="zh-CN" altLang="en-US"/>
          </a:p>
        </p:txBody>
      </p:sp>
    </p:spTree>
    <p:extLst>
      <p:ext uri="{BB962C8B-B14F-4D97-AF65-F5344CB8AC3E}">
        <p14:creationId xmlns:p14="http://schemas.microsoft.com/office/powerpoint/2010/main" val="368360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574342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495064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619380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3797553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17</a:t>
            </a:fld>
            <a:endParaRPr kumimoji="1" lang="zh-CN" altLang="en-US"/>
          </a:p>
        </p:txBody>
      </p:sp>
    </p:spTree>
    <p:extLst>
      <p:ext uri="{BB962C8B-B14F-4D97-AF65-F5344CB8AC3E}">
        <p14:creationId xmlns:p14="http://schemas.microsoft.com/office/powerpoint/2010/main" val="84325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252676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22</a:t>
            </a:fld>
            <a:endParaRPr kumimoji="1" lang="zh-CN" altLang="en-US"/>
          </a:p>
        </p:txBody>
      </p:sp>
    </p:spTree>
    <p:extLst>
      <p:ext uri="{BB962C8B-B14F-4D97-AF65-F5344CB8AC3E}">
        <p14:creationId xmlns:p14="http://schemas.microsoft.com/office/powerpoint/2010/main" val="7967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23</a:t>
            </a:fld>
            <a:endParaRPr kumimoji="1" lang="zh-CN" altLang="en-US"/>
          </a:p>
        </p:txBody>
      </p:sp>
    </p:spTree>
    <p:extLst>
      <p:ext uri="{BB962C8B-B14F-4D97-AF65-F5344CB8AC3E}">
        <p14:creationId xmlns:p14="http://schemas.microsoft.com/office/powerpoint/2010/main" val="1654586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3604875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665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7081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pixabay.com</a:t>
            </a:r>
            <a:endParaRPr lang="zh-CN" altLang="en-US" sz="1400" dirty="0">
              <a:solidFill>
                <a:srgbClr val="FFFFFF"/>
              </a:solidFill>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89154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2654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023599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7771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585" eaLnBrk="1" fontAlgn="auto" latinLnBrk="0" hangingPunct="1">
              <a:lnSpc>
                <a:spcPct val="90000"/>
              </a:lnSpc>
              <a:spcBef>
                <a:spcPts val="0"/>
              </a:spcBef>
              <a:spcAft>
                <a:spcPts val="0"/>
              </a:spcAft>
              <a:buClrTx/>
              <a:buSzTx/>
              <a:buFontTx/>
              <a:buNone/>
              <a:tabLst/>
              <a:defRPr/>
            </a:pPr>
            <a:endParaRPr kumimoji="1" lang="zh-CN" altLang="en-US" sz="160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908246"/>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9" name="文本占位符 5"/>
          <p:cNvSpPr>
            <a:spLocks noGrp="1"/>
          </p:cNvSpPr>
          <p:nvPr>
            <p:ph type="body" sz="quarter" idx="13"/>
          </p:nvPr>
        </p:nvSpPr>
        <p:spPr>
          <a:xfrm>
            <a:off x="2286000" y="201158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0" name="文本占位符 5"/>
          <p:cNvSpPr>
            <a:spLocks noGrp="1"/>
          </p:cNvSpPr>
          <p:nvPr>
            <p:ph type="body" sz="quarter" idx="14" hasCustomPrompt="1"/>
          </p:nvPr>
        </p:nvSpPr>
        <p:spPr>
          <a:xfrm>
            <a:off x="1450975" y="299663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1" name="文本占位符 5"/>
          <p:cNvSpPr>
            <a:spLocks noGrp="1"/>
          </p:cNvSpPr>
          <p:nvPr>
            <p:ph type="body" sz="quarter" idx="15"/>
          </p:nvPr>
        </p:nvSpPr>
        <p:spPr>
          <a:xfrm>
            <a:off x="2286000" y="3099979"/>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2" name="文本占位符 5"/>
          <p:cNvSpPr>
            <a:spLocks noGrp="1"/>
          </p:cNvSpPr>
          <p:nvPr>
            <p:ph type="body" sz="quarter" idx="16" hasCustomPrompt="1"/>
          </p:nvPr>
        </p:nvSpPr>
        <p:spPr>
          <a:xfrm>
            <a:off x="1450975" y="4085032"/>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3" name="文本占位符 5"/>
          <p:cNvSpPr>
            <a:spLocks noGrp="1"/>
          </p:cNvSpPr>
          <p:nvPr>
            <p:ph type="body" sz="quarter" idx="17"/>
          </p:nvPr>
        </p:nvSpPr>
        <p:spPr>
          <a:xfrm>
            <a:off x="2286000" y="418258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204102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585" eaLnBrk="1" fontAlgn="auto" latinLnBrk="0" hangingPunct="1">
              <a:lnSpc>
                <a:spcPct val="90000"/>
              </a:lnSpc>
              <a:spcBef>
                <a:spcPts val="0"/>
              </a:spcBef>
              <a:spcAft>
                <a:spcPts val="0"/>
              </a:spcAft>
              <a:buClrTx/>
              <a:buSzTx/>
              <a:buFontTx/>
              <a:buNone/>
              <a:tabLst/>
              <a:defRPr/>
            </a:pPr>
            <a:endParaRPr kumimoji="1" lang="zh-CN" altLang="en-US" sz="160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0" name="文本占位符 5"/>
          <p:cNvSpPr>
            <a:spLocks noGrp="1"/>
          </p:cNvSpPr>
          <p:nvPr>
            <p:ph type="body" sz="quarter" idx="14" hasCustomPrompt="1"/>
          </p:nvPr>
        </p:nvSpPr>
        <p:spPr>
          <a:xfrm>
            <a:off x="1450975" y="250586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1" name="文本占位符 5"/>
          <p:cNvSpPr>
            <a:spLocks noGrp="1"/>
          </p:cNvSpPr>
          <p:nvPr>
            <p:ph type="body" sz="quarter" idx="15"/>
          </p:nvPr>
        </p:nvSpPr>
        <p:spPr>
          <a:xfrm>
            <a:off x="2286000" y="260920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2" name="文本占位符 5"/>
          <p:cNvSpPr>
            <a:spLocks noGrp="1"/>
          </p:cNvSpPr>
          <p:nvPr>
            <p:ph type="body" sz="quarter" idx="16" hasCustomPrompt="1"/>
          </p:nvPr>
        </p:nvSpPr>
        <p:spPr>
          <a:xfrm>
            <a:off x="1450975" y="359425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3" name="文本占位符 5"/>
          <p:cNvSpPr>
            <a:spLocks noGrp="1"/>
          </p:cNvSpPr>
          <p:nvPr>
            <p:ph type="body" sz="quarter" idx="17"/>
          </p:nvPr>
        </p:nvSpPr>
        <p:spPr>
          <a:xfrm>
            <a:off x="2286000" y="3691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590335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585" eaLnBrk="1" fontAlgn="auto" latinLnBrk="0" hangingPunct="1">
              <a:lnSpc>
                <a:spcPct val="90000"/>
              </a:lnSpc>
              <a:spcBef>
                <a:spcPts val="0"/>
              </a:spcBef>
              <a:spcAft>
                <a:spcPts val="0"/>
              </a:spcAft>
              <a:buClrTx/>
              <a:buSzTx/>
              <a:buFontTx/>
              <a:buNone/>
              <a:tabLst/>
              <a:defRPr/>
            </a:pPr>
            <a:endParaRPr kumimoji="1" lang="zh-CN" altLang="en-US" sz="160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0" name="文本占位符 5"/>
          <p:cNvSpPr>
            <a:spLocks noGrp="1"/>
          </p:cNvSpPr>
          <p:nvPr>
            <p:ph type="body" sz="quarter" idx="14" hasCustomPrompt="1"/>
          </p:nvPr>
        </p:nvSpPr>
        <p:spPr>
          <a:xfrm>
            <a:off x="1450975" y="223376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1" name="文本占位符 5"/>
          <p:cNvSpPr>
            <a:spLocks noGrp="1"/>
          </p:cNvSpPr>
          <p:nvPr>
            <p:ph type="body" sz="quarter" idx="15"/>
          </p:nvPr>
        </p:nvSpPr>
        <p:spPr>
          <a:xfrm>
            <a:off x="2286000" y="233799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2" name="文本占位符 5"/>
          <p:cNvSpPr>
            <a:spLocks noGrp="1"/>
          </p:cNvSpPr>
          <p:nvPr>
            <p:ph type="body" sz="quarter" idx="16" hasCustomPrompt="1"/>
          </p:nvPr>
        </p:nvSpPr>
        <p:spPr>
          <a:xfrm>
            <a:off x="1450975" y="305006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3" name="文本占位符 5"/>
          <p:cNvSpPr>
            <a:spLocks noGrp="1"/>
          </p:cNvSpPr>
          <p:nvPr>
            <p:ph type="body" sz="quarter" idx="17"/>
          </p:nvPr>
        </p:nvSpPr>
        <p:spPr>
          <a:xfrm>
            <a:off x="2286000" y="317237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4" name="文本占位符 5"/>
          <p:cNvSpPr>
            <a:spLocks noGrp="1"/>
          </p:cNvSpPr>
          <p:nvPr>
            <p:ph type="body" sz="quarter" idx="18" hasCustomPrompt="1"/>
          </p:nvPr>
        </p:nvSpPr>
        <p:spPr>
          <a:xfrm>
            <a:off x="1450975" y="386635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5" name="文本占位符 5"/>
          <p:cNvSpPr>
            <a:spLocks noGrp="1"/>
          </p:cNvSpPr>
          <p:nvPr>
            <p:ph type="body" sz="quarter" idx="19"/>
          </p:nvPr>
        </p:nvSpPr>
        <p:spPr>
          <a:xfrm>
            <a:off x="2286000" y="3975997"/>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1691449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6570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03363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0" b="100000" l="0" r="100000">
                        <a14:foregroundMark x1="66146" y1="90938" x2="66146" y2="90938"/>
                        <a14:foregroundMark x1="73333" y1="88750" x2="83229" y2="88750"/>
                        <a14:foregroundMark x1="74271" y1="67344" x2="93958" y2="67188"/>
                        <a14:foregroundMark x1="75104" y1="52188" x2="93750" y2="51563"/>
                        <a14:foregroundMark x1="73125" y1="32031" x2="95833" y2="33594"/>
                        <a14:foregroundMark x1="76771" y1="17500" x2="95729" y2="16094"/>
                        <a14:foregroundMark x1="74583" y1="3750" x2="92396" y2="6094"/>
                        <a14:foregroundMark x1="64896" y1="11250" x2="59271" y2="28125"/>
                        <a14:foregroundMark x1="72604" y1="79844" x2="98021" y2="78438"/>
                        <a14:foregroundMark x1="72604" y1="77969" x2="96146" y2="77344"/>
                        <a14:foregroundMark x1="74375" y1="93906" x2="94479" y2="94063"/>
                        <a14:foregroundMark x1="65208" y1="87500" x2="59792" y2="96719"/>
                        <a14:foregroundMark x1="69792" y1="43750" x2="96458" y2="43438"/>
                        <a14:foregroundMark x1="66250" y1="23594" x2="58438" y2="43906"/>
                        <a14:foregroundMark x1="59792" y1="15625" x2="58021" y2="22344"/>
                        <a14:backgroundMark x1="31771" y1="50781" x2="31771" y2="50781"/>
                        <a14:backgroundMark x1="5208" y1="14688" x2="45938" y2="78125"/>
                      </a14:backgroundRemoval>
                    </a14:imgEffect>
                  </a14:imgLayer>
                </a14:imgProps>
              </a:ext>
              <a:ext uri="{28A0092B-C50C-407E-A947-70E740481C1C}">
                <a14:useLocalDpi xmlns:a14="http://schemas.microsoft.com/office/drawing/2010/main" val="0"/>
              </a:ext>
            </a:extLst>
          </a:blip>
          <a:srcRect l="55255" t="7813" b="7813"/>
          <a:stretch/>
        </p:blipFill>
        <p:spPr>
          <a:xfrm>
            <a:off x="6736702" y="0"/>
            <a:ext cx="5455298" cy="6858000"/>
          </a:xfrm>
          <a:prstGeom prst="rect">
            <a:avLst/>
          </a:prstGeom>
          <a:effectLst>
            <a:outerShdw blurRad="190500" sx="98000" sy="98000" algn="ctr" rotWithShape="0">
              <a:prstClr val="black">
                <a:alpha val="40000"/>
              </a:prstClr>
            </a:outerShdw>
          </a:effectLst>
        </p:spPr>
      </p:pic>
      <p:sp>
        <p:nvSpPr>
          <p:cNvPr id="6" name="文本占位符 5"/>
          <p:cNvSpPr>
            <a:spLocks noGrp="1"/>
          </p:cNvSpPr>
          <p:nvPr>
            <p:ph type="body" sz="quarter" idx="10"/>
          </p:nvPr>
        </p:nvSpPr>
        <p:spPr>
          <a:xfrm>
            <a:off x="879474" y="1554163"/>
            <a:ext cx="5109845" cy="834708"/>
          </a:xfrm>
          <a:prstGeom prst="rect">
            <a:avLst/>
          </a:prstGeom>
        </p:spPr>
        <p:txBody>
          <a:bodyPr anchor="ctr"/>
          <a:lstStyle>
            <a:lvl1pPr marL="0" indent="0">
              <a:buNone/>
              <a:defRPr sz="4800" b="1">
                <a:solidFill>
                  <a:schemeClr val="accent1">
                    <a:lumMod val="50000"/>
                  </a:schemeClr>
                </a:solidFill>
              </a:defRPr>
            </a:lvl1pPr>
          </a:lstStyle>
          <a:p>
            <a:pPr lvl="0"/>
            <a:r>
              <a:rPr kumimoji="1" lang="zh-CN" altLang="en-US"/>
              <a:t>单击此处编辑母版文本样式</a:t>
            </a:r>
          </a:p>
        </p:txBody>
      </p:sp>
      <p:sp>
        <p:nvSpPr>
          <p:cNvPr id="7" name="文本占位符 5"/>
          <p:cNvSpPr>
            <a:spLocks noGrp="1"/>
          </p:cNvSpPr>
          <p:nvPr>
            <p:ph type="body" sz="quarter" idx="11"/>
          </p:nvPr>
        </p:nvSpPr>
        <p:spPr>
          <a:xfrm>
            <a:off x="879474" y="2388871"/>
            <a:ext cx="7098666" cy="1215006"/>
          </a:xfrm>
          <a:prstGeom prst="rect">
            <a:avLst/>
          </a:prstGeom>
          <a:solidFill>
            <a:schemeClr val="accent2"/>
          </a:solidFill>
        </p:spPr>
        <p:txBody>
          <a:bodyPr anchor="ctr"/>
          <a:lstStyle>
            <a:lvl1pPr marL="0" indent="0">
              <a:buNone/>
              <a:defRPr sz="6600" b="1">
                <a:solidFill>
                  <a:schemeClr val="bg1"/>
                </a:solidFill>
              </a:defRPr>
            </a:lvl1pPr>
          </a:lstStyle>
          <a:p>
            <a:pPr lvl="0"/>
            <a:r>
              <a:rPr kumimoji="1" lang="zh-CN" altLang="en-US"/>
              <a:t>单击此处编辑母版文本样式</a:t>
            </a:r>
          </a:p>
        </p:txBody>
      </p:sp>
      <p:sp>
        <p:nvSpPr>
          <p:cNvPr id="8" name="文本占位符 5"/>
          <p:cNvSpPr>
            <a:spLocks noGrp="1"/>
          </p:cNvSpPr>
          <p:nvPr>
            <p:ph type="body" sz="quarter" idx="12"/>
          </p:nvPr>
        </p:nvSpPr>
        <p:spPr>
          <a:xfrm>
            <a:off x="879473" y="3603876"/>
            <a:ext cx="7098667" cy="579503"/>
          </a:xfrm>
          <a:prstGeom prst="rect">
            <a:avLst/>
          </a:prstGeom>
        </p:spPr>
        <p:txBody>
          <a:bodyPr anchor="ctr"/>
          <a:lstStyle>
            <a:lvl1pPr marL="0" indent="0">
              <a:buNone/>
              <a:defRPr sz="2800" b="1">
                <a:solidFill>
                  <a:schemeClr val="accent1"/>
                </a:solidFill>
              </a:defRPr>
            </a:lvl1pPr>
          </a:lstStyle>
          <a:p>
            <a:pPr lvl="0"/>
            <a:r>
              <a:rPr kumimoji="1" lang="zh-CN" altLang="en-US"/>
              <a:t>单击此处编辑母版文本样式</a:t>
            </a:r>
          </a:p>
        </p:txBody>
      </p:sp>
      <p:sp>
        <p:nvSpPr>
          <p:cNvPr id="9" name="文本占位符 5"/>
          <p:cNvSpPr>
            <a:spLocks noGrp="1"/>
          </p:cNvSpPr>
          <p:nvPr>
            <p:ph type="body" sz="quarter" idx="13"/>
          </p:nvPr>
        </p:nvSpPr>
        <p:spPr>
          <a:xfrm>
            <a:off x="879474" y="4260272"/>
            <a:ext cx="5109845" cy="1511877"/>
          </a:xfrm>
          <a:prstGeom prst="rect">
            <a:avLst/>
          </a:prstGeom>
        </p:spPr>
        <p:txBody>
          <a:bodyPr anchor="t"/>
          <a:lstStyle>
            <a:lvl1pPr marL="285750" indent="-285750">
              <a:buFont typeface="Arial" charset="0"/>
              <a:buChar char="•"/>
              <a:defRPr sz="1400" b="1">
                <a:solidFill>
                  <a:schemeClr val="accent1">
                    <a:lumMod val="50000"/>
                  </a:schemeClr>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2566176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585" eaLnBrk="1" fontAlgn="auto" latinLnBrk="0" hangingPunct="1">
              <a:lnSpc>
                <a:spcPct val="90000"/>
              </a:lnSpc>
              <a:spcBef>
                <a:spcPts val="0"/>
              </a:spcBef>
              <a:spcAft>
                <a:spcPts val="0"/>
              </a:spcAft>
              <a:buClrTx/>
              <a:buSzTx/>
              <a:buFontTx/>
              <a:buNone/>
              <a:tabLst/>
              <a:defRPr/>
            </a:pPr>
            <a:endParaRPr kumimoji="1" lang="zh-CN" altLang="en-US" sz="160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0" name="文本占位符 5"/>
          <p:cNvSpPr>
            <a:spLocks noGrp="1"/>
          </p:cNvSpPr>
          <p:nvPr>
            <p:ph type="body" sz="quarter" idx="14" hasCustomPrompt="1"/>
          </p:nvPr>
        </p:nvSpPr>
        <p:spPr>
          <a:xfrm>
            <a:off x="1450975" y="2074195"/>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1" name="文本占位符 5"/>
          <p:cNvSpPr>
            <a:spLocks noGrp="1"/>
          </p:cNvSpPr>
          <p:nvPr>
            <p:ph type="body" sz="quarter" idx="15"/>
          </p:nvPr>
        </p:nvSpPr>
        <p:spPr>
          <a:xfrm>
            <a:off x="2286000" y="217753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2" name="文本占位符 5"/>
          <p:cNvSpPr>
            <a:spLocks noGrp="1"/>
          </p:cNvSpPr>
          <p:nvPr>
            <p:ph type="body" sz="quarter" idx="16" hasCustomPrompt="1"/>
          </p:nvPr>
        </p:nvSpPr>
        <p:spPr>
          <a:xfrm>
            <a:off x="1450975" y="272503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3" name="文本占位符 5"/>
          <p:cNvSpPr>
            <a:spLocks noGrp="1"/>
          </p:cNvSpPr>
          <p:nvPr>
            <p:ph type="body" sz="quarter" idx="17"/>
          </p:nvPr>
        </p:nvSpPr>
        <p:spPr>
          <a:xfrm>
            <a:off x="2286000" y="282837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4" name="文本占位符 5"/>
          <p:cNvSpPr>
            <a:spLocks noGrp="1"/>
          </p:cNvSpPr>
          <p:nvPr>
            <p:ph type="body" sz="quarter" idx="18" hasCustomPrompt="1"/>
          </p:nvPr>
        </p:nvSpPr>
        <p:spPr>
          <a:xfrm>
            <a:off x="1450975" y="3370330"/>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5" name="文本占位符 5"/>
          <p:cNvSpPr>
            <a:spLocks noGrp="1"/>
          </p:cNvSpPr>
          <p:nvPr>
            <p:ph type="body" sz="quarter" idx="19"/>
          </p:nvPr>
        </p:nvSpPr>
        <p:spPr>
          <a:xfrm>
            <a:off x="2286000" y="3473669"/>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20" name="文本占位符 5"/>
          <p:cNvSpPr>
            <a:spLocks noGrp="1"/>
          </p:cNvSpPr>
          <p:nvPr>
            <p:ph type="body" sz="quarter" idx="20" hasCustomPrompt="1"/>
          </p:nvPr>
        </p:nvSpPr>
        <p:spPr>
          <a:xfrm>
            <a:off x="1450975" y="4025927"/>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1" name="文本占位符 5"/>
          <p:cNvSpPr>
            <a:spLocks noGrp="1"/>
          </p:cNvSpPr>
          <p:nvPr>
            <p:ph type="body" sz="quarter" idx="21"/>
          </p:nvPr>
        </p:nvSpPr>
        <p:spPr>
          <a:xfrm>
            <a:off x="2286000" y="4129266"/>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985867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副标题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backgroundRemoval t="0" b="99620" l="0" r="100000">
                        <a14:foregroundMark x1="21563" y1="51992" x2="83229" y2="71917"/>
                        <a14:foregroundMark x1="55729" y1="41935" x2="56354" y2="95446"/>
                        <a14:foregroundMark x1="51563" y1="39089" x2="53229" y2="87856"/>
                        <a14:foregroundMark x1="65313" y1="40417" x2="66458" y2="99620"/>
                        <a14:foregroundMark x1="72396" y1="37951" x2="74063" y2="90323"/>
                        <a14:foregroundMark x1="86458" y1="38710" x2="87813" y2="97913"/>
                        <a14:foregroundMark x1="98542" y1="38330" x2="97396" y2="84250"/>
                        <a14:foregroundMark x1="59583" y1="32068" x2="60000" y2="63567"/>
                        <a14:foregroundMark x1="48854" y1="70019" x2="48542" y2="94497"/>
                        <a14:foregroundMark x1="35938" y1="35104" x2="37083" y2="81214"/>
                        <a14:foregroundMark x1="25208" y1="72865" x2="28333" y2="39658"/>
                        <a14:foregroundMark x1="28958" y1="72296" x2="27813" y2="79696"/>
                        <a14:foregroundMark x1="23229" y1="73624" x2="24375" y2="80266"/>
                        <a14:foregroundMark x1="11979" y1="40417" x2="11354" y2="74953"/>
                        <a14:foregroundMark x1="15417" y1="40797" x2="16042" y2="79696"/>
                        <a14:foregroundMark x1="12708" y1="90702" x2="27083" y2="91271"/>
                        <a14:foregroundMark x1="49792" y1="36053" x2="59375" y2="36622"/>
                        <a14:backgroundMark x1="62500" y1="10436" x2="62500" y2="10436"/>
                        <a14:backgroundMark x1="19583" y1="9488" x2="82500" y2="4554"/>
                        <a14:backgroundMark x1="56771" y1="14801" x2="3646" y2="4175"/>
                        <a14:backgroundMark x1="5625" y1="14042" x2="15417" y2="11385"/>
                        <a14:backgroundMark x1="68229" y1="11006" x2="92188" y2="9867"/>
                        <a14:backgroundMark x1="95938" y1="7780" x2="95208" y2="15750"/>
                      </a14:backgroundRemoval>
                    </a14:imgEffect>
                  </a14:imgLayer>
                </a14:imgProps>
              </a:ext>
              <a:ext uri="{28A0092B-C50C-407E-A947-70E740481C1C}">
                <a14:useLocalDpi xmlns:a14="http://schemas.microsoft.com/office/drawing/2010/main" val="0"/>
              </a:ext>
            </a:extLst>
          </a:blip>
          <a:stretch>
            <a:fillRect/>
          </a:stretch>
        </p:blipFill>
        <p:spPr>
          <a:xfrm>
            <a:off x="0" y="165100"/>
            <a:ext cx="12192000" cy="6692900"/>
          </a:xfrm>
          <a:prstGeom prst="rect">
            <a:avLst/>
          </a:prstGeom>
        </p:spPr>
      </p:pic>
      <p:sp>
        <p:nvSpPr>
          <p:cNvPr id="8" name="矩形 7"/>
          <p:cNvSpPr/>
          <p:nvPr userDrawn="1"/>
        </p:nvSpPr>
        <p:spPr>
          <a:xfrm>
            <a:off x="0" y="4012163"/>
            <a:ext cx="12192000" cy="2313992"/>
          </a:xfrm>
          <a:prstGeom prst="rect">
            <a:avLst/>
          </a:prstGeom>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a:off x="3027680" y="4557701"/>
            <a:ext cx="17399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7424420" y="4558642"/>
            <a:ext cx="17399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占位符 5"/>
          <p:cNvSpPr>
            <a:spLocks noGrp="1"/>
          </p:cNvSpPr>
          <p:nvPr userDrawn="1">
            <p:ph type="body" sz="quarter" idx="13" hasCustomPrompt="1"/>
          </p:nvPr>
        </p:nvSpPr>
        <p:spPr>
          <a:xfrm>
            <a:off x="4767580" y="4335126"/>
            <a:ext cx="2656840" cy="445150"/>
          </a:xfrm>
          <a:prstGeom prst="rect">
            <a:avLst/>
          </a:prstGeom>
        </p:spPr>
        <p:txBody>
          <a:bodyPr anchor="ctr"/>
          <a:lstStyle>
            <a:lvl1pPr marL="0" indent="0" algn="ctr">
              <a:buNone/>
              <a:defRPr sz="2400" b="0">
                <a:solidFill>
                  <a:schemeClr val="bg1"/>
                </a:solidFill>
              </a:defRPr>
            </a:lvl1pPr>
          </a:lstStyle>
          <a:p>
            <a:pPr lvl="0"/>
            <a:r>
              <a:rPr kumimoji="1" lang="en-US" altLang="zh-CN" dirty="0"/>
              <a:t>PART</a:t>
            </a:r>
            <a:r>
              <a:rPr kumimoji="1" lang="zh-CN" altLang="en-US" dirty="0"/>
              <a:t> </a:t>
            </a:r>
            <a:r>
              <a:rPr kumimoji="1" lang="en-US" altLang="zh-CN" dirty="0"/>
              <a:t>NUMBER</a:t>
            </a:r>
            <a:endParaRPr kumimoji="1" lang="zh-CN" altLang="en-US" dirty="0"/>
          </a:p>
        </p:txBody>
      </p:sp>
      <p:sp>
        <p:nvSpPr>
          <p:cNvPr id="9" name="文本占位符 5"/>
          <p:cNvSpPr>
            <a:spLocks noGrp="1"/>
          </p:cNvSpPr>
          <p:nvPr>
            <p:ph type="body" sz="quarter" idx="14"/>
          </p:nvPr>
        </p:nvSpPr>
        <p:spPr>
          <a:xfrm>
            <a:off x="2209800" y="4780276"/>
            <a:ext cx="7772399" cy="1220474"/>
          </a:xfrm>
          <a:prstGeom prst="rect">
            <a:avLst/>
          </a:prstGeom>
        </p:spPr>
        <p:txBody>
          <a:bodyPr anchor="ctr"/>
          <a:lstStyle>
            <a:lvl1pPr marL="0" indent="0" algn="ctr">
              <a:buNone/>
              <a:defRPr sz="66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739054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内容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a:off x="0" y="133741"/>
            <a:ext cx="12192000" cy="202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7"/>
          <p:cNvSpPr>
            <a:spLocks noGrp="1"/>
          </p:cNvSpPr>
          <p:nvPr>
            <p:ph type="body" sz="quarter" idx="10" hasCustomPrompt="1"/>
          </p:nvPr>
        </p:nvSpPr>
        <p:spPr>
          <a:xfrm>
            <a:off x="214504" y="436033"/>
            <a:ext cx="4868117" cy="529569"/>
          </a:xfrm>
          <a:prstGeom prst="rect">
            <a:avLst/>
          </a:prstGeom>
          <a:ln w="12700" cmpd="sng">
            <a:noFill/>
          </a:ln>
        </p:spPr>
        <p:txBody>
          <a:bodyPr vert="horz" anchor="ctr"/>
          <a:lstStyle>
            <a:lvl1pPr marL="0" indent="0" algn="l">
              <a:buNone/>
              <a:defRPr sz="2000" b="1">
                <a:solidFill>
                  <a:schemeClr val="accent1">
                    <a:lumMod val="50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9" name="矩形 8"/>
          <p:cNvSpPr/>
          <p:nvPr userDrawn="1"/>
        </p:nvSpPr>
        <p:spPr>
          <a:xfrm>
            <a:off x="0" y="436032"/>
            <a:ext cx="214504" cy="529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08670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pixabay.com</a:t>
            </a:r>
            <a:endParaRPr lang="zh-CN" altLang="en-US" sz="1400" dirty="0">
              <a:solidFill>
                <a:srgbClr val="FFFFFF"/>
              </a:solidFill>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8288431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17545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392817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82422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81201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63540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pixabay.com</a:t>
            </a:r>
            <a:endParaRPr lang="zh-CN" altLang="en-US" sz="1400" dirty="0">
              <a:solidFill>
                <a:srgbClr val="FFFFFF"/>
              </a:solidFill>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0" b="100000" l="0" r="100000">
                        <a14:foregroundMark x1="66146" y1="90938" x2="66146" y2="90938"/>
                        <a14:foregroundMark x1="73333" y1="88750" x2="83229" y2="88750"/>
                        <a14:foregroundMark x1="74271" y1="67344" x2="93958" y2="67188"/>
                        <a14:foregroundMark x1="75104" y1="52188" x2="93750" y2="51563"/>
                        <a14:foregroundMark x1="73125" y1="32031" x2="95833" y2="33594"/>
                        <a14:foregroundMark x1="76771" y1="17500" x2="95729" y2="16094"/>
                        <a14:foregroundMark x1="74583" y1="3750" x2="92396" y2="6094"/>
                        <a14:foregroundMark x1="64896" y1="11250" x2="59271" y2="28125"/>
                        <a14:foregroundMark x1="72604" y1="79844" x2="98021" y2="78438"/>
                        <a14:foregroundMark x1="72604" y1="77969" x2="96146" y2="77344"/>
                        <a14:foregroundMark x1="74375" y1="93906" x2="94479" y2="94063"/>
                        <a14:foregroundMark x1="65208" y1="87500" x2="59792" y2="96719"/>
                        <a14:foregroundMark x1="69792" y1="43750" x2="96458" y2="43438"/>
                        <a14:foregroundMark x1="66250" y1="23594" x2="58438" y2="43906"/>
                        <a14:foregroundMark x1="59792" y1="15625" x2="58021" y2="22344"/>
                        <a14:backgroundMark x1="31771" y1="50781" x2="31771" y2="50781"/>
                        <a14:backgroundMark x1="5208" y1="14688" x2="45938" y2="78125"/>
                      </a14:backgroundRemoval>
                    </a14:imgEffect>
                  </a14:imgLayer>
                </a14:imgProps>
              </a:ext>
              <a:ext uri="{28A0092B-C50C-407E-A947-70E740481C1C}">
                <a14:useLocalDpi xmlns:a14="http://schemas.microsoft.com/office/drawing/2010/main" val="0"/>
              </a:ext>
            </a:extLst>
          </a:blip>
          <a:srcRect l="55255" t="7813" b="7813"/>
          <a:stretch/>
        </p:blipFill>
        <p:spPr>
          <a:xfrm>
            <a:off x="6736702" y="0"/>
            <a:ext cx="5455298" cy="6858000"/>
          </a:xfrm>
          <a:prstGeom prst="rect">
            <a:avLst/>
          </a:prstGeom>
          <a:effectLst>
            <a:outerShdw blurRad="190500" sx="98000" sy="98000" algn="ctr" rotWithShape="0">
              <a:prstClr val="black">
                <a:alpha val="40000"/>
              </a:prstClr>
            </a:outerShdw>
          </a:effectLst>
        </p:spPr>
      </p:pic>
      <p:sp>
        <p:nvSpPr>
          <p:cNvPr id="6" name="文本占位符 5"/>
          <p:cNvSpPr>
            <a:spLocks noGrp="1"/>
          </p:cNvSpPr>
          <p:nvPr>
            <p:ph type="body" sz="quarter" idx="10"/>
          </p:nvPr>
        </p:nvSpPr>
        <p:spPr>
          <a:xfrm>
            <a:off x="879474" y="1554163"/>
            <a:ext cx="5109845" cy="834708"/>
          </a:xfrm>
          <a:prstGeom prst="rect">
            <a:avLst/>
          </a:prstGeom>
        </p:spPr>
        <p:txBody>
          <a:bodyPr anchor="ctr"/>
          <a:lstStyle>
            <a:lvl1pPr marL="0" indent="0">
              <a:buNone/>
              <a:defRPr sz="4800" b="1">
                <a:solidFill>
                  <a:schemeClr val="accent1">
                    <a:lumMod val="50000"/>
                  </a:schemeClr>
                </a:solidFill>
              </a:defRPr>
            </a:lvl1pPr>
          </a:lstStyle>
          <a:p>
            <a:pPr lvl="0"/>
            <a:r>
              <a:rPr kumimoji="1" lang="zh-CN" altLang="en-US"/>
              <a:t>单击此处编辑母版文本样式</a:t>
            </a:r>
          </a:p>
        </p:txBody>
      </p:sp>
      <p:sp>
        <p:nvSpPr>
          <p:cNvPr id="7" name="文本占位符 5"/>
          <p:cNvSpPr>
            <a:spLocks noGrp="1"/>
          </p:cNvSpPr>
          <p:nvPr>
            <p:ph type="body" sz="quarter" idx="11"/>
          </p:nvPr>
        </p:nvSpPr>
        <p:spPr>
          <a:xfrm>
            <a:off x="879474" y="2388871"/>
            <a:ext cx="7098666" cy="1215006"/>
          </a:xfrm>
          <a:prstGeom prst="rect">
            <a:avLst/>
          </a:prstGeom>
          <a:solidFill>
            <a:schemeClr val="accent2"/>
          </a:solidFill>
        </p:spPr>
        <p:txBody>
          <a:bodyPr anchor="ctr"/>
          <a:lstStyle>
            <a:lvl1pPr marL="0" indent="0">
              <a:buNone/>
              <a:defRPr sz="6600" b="1">
                <a:solidFill>
                  <a:schemeClr val="bg1"/>
                </a:solidFill>
              </a:defRPr>
            </a:lvl1pPr>
          </a:lstStyle>
          <a:p>
            <a:pPr lvl="0"/>
            <a:r>
              <a:rPr kumimoji="1" lang="zh-CN" altLang="en-US"/>
              <a:t>单击此处编辑母版文本样式</a:t>
            </a:r>
          </a:p>
        </p:txBody>
      </p:sp>
      <p:sp>
        <p:nvSpPr>
          <p:cNvPr id="8" name="文本占位符 5"/>
          <p:cNvSpPr>
            <a:spLocks noGrp="1"/>
          </p:cNvSpPr>
          <p:nvPr>
            <p:ph type="body" sz="quarter" idx="12"/>
          </p:nvPr>
        </p:nvSpPr>
        <p:spPr>
          <a:xfrm>
            <a:off x="879473" y="3603876"/>
            <a:ext cx="7098667" cy="579503"/>
          </a:xfrm>
          <a:prstGeom prst="rect">
            <a:avLst/>
          </a:prstGeom>
        </p:spPr>
        <p:txBody>
          <a:bodyPr anchor="ctr"/>
          <a:lstStyle>
            <a:lvl1pPr marL="0" indent="0">
              <a:buNone/>
              <a:defRPr sz="2800" b="1">
                <a:solidFill>
                  <a:schemeClr val="accent1"/>
                </a:solidFill>
              </a:defRPr>
            </a:lvl1pPr>
          </a:lstStyle>
          <a:p>
            <a:pPr lvl="0"/>
            <a:r>
              <a:rPr kumimoji="1" lang="zh-CN" altLang="en-US"/>
              <a:t>单击此处编辑母版文本样式</a:t>
            </a:r>
          </a:p>
        </p:txBody>
      </p:sp>
      <p:sp>
        <p:nvSpPr>
          <p:cNvPr id="9" name="文本占位符 5"/>
          <p:cNvSpPr>
            <a:spLocks noGrp="1"/>
          </p:cNvSpPr>
          <p:nvPr>
            <p:ph type="body" sz="quarter" idx="13"/>
          </p:nvPr>
        </p:nvSpPr>
        <p:spPr>
          <a:xfrm>
            <a:off x="879474" y="4260272"/>
            <a:ext cx="5109845" cy="1511877"/>
          </a:xfrm>
          <a:prstGeom prst="rect">
            <a:avLst/>
          </a:prstGeom>
        </p:spPr>
        <p:txBody>
          <a:bodyPr anchor="t"/>
          <a:lstStyle>
            <a:lvl1pPr marL="285750" indent="-285750">
              <a:buFont typeface="Arial" charset="0"/>
              <a:buChar char="•"/>
              <a:defRPr sz="1400" b="1">
                <a:solidFill>
                  <a:schemeClr val="accent1">
                    <a:lumMod val="50000"/>
                  </a:schemeClr>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2460044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目录页_六项目录">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585" eaLnBrk="1" fontAlgn="auto" latinLnBrk="0" hangingPunct="1">
              <a:lnSpc>
                <a:spcPct val="90000"/>
              </a:lnSpc>
              <a:spcBef>
                <a:spcPts val="0"/>
              </a:spcBef>
              <a:spcAft>
                <a:spcPts val="0"/>
              </a:spcAft>
              <a:buClrTx/>
              <a:buSzTx/>
              <a:buFontTx/>
              <a:buNone/>
              <a:tabLst/>
              <a:defRPr/>
            </a:pPr>
            <a:endParaRPr kumimoji="1" lang="zh-CN" altLang="en-US" sz="160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0" name="文本占位符 5"/>
          <p:cNvSpPr>
            <a:spLocks noGrp="1"/>
          </p:cNvSpPr>
          <p:nvPr>
            <p:ph type="body" sz="quarter" idx="14" hasCustomPrompt="1"/>
          </p:nvPr>
        </p:nvSpPr>
        <p:spPr>
          <a:xfrm>
            <a:off x="1450975" y="2074195"/>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1" name="文本占位符 5"/>
          <p:cNvSpPr>
            <a:spLocks noGrp="1"/>
          </p:cNvSpPr>
          <p:nvPr>
            <p:ph type="body" sz="quarter" idx="15"/>
          </p:nvPr>
        </p:nvSpPr>
        <p:spPr>
          <a:xfrm>
            <a:off x="2286000" y="217753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2" name="文本占位符 5"/>
          <p:cNvSpPr>
            <a:spLocks noGrp="1"/>
          </p:cNvSpPr>
          <p:nvPr>
            <p:ph type="body" sz="quarter" idx="16" hasCustomPrompt="1"/>
          </p:nvPr>
        </p:nvSpPr>
        <p:spPr>
          <a:xfrm>
            <a:off x="1450975" y="272503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3" name="文本占位符 5"/>
          <p:cNvSpPr>
            <a:spLocks noGrp="1"/>
          </p:cNvSpPr>
          <p:nvPr>
            <p:ph type="body" sz="quarter" idx="17"/>
          </p:nvPr>
        </p:nvSpPr>
        <p:spPr>
          <a:xfrm>
            <a:off x="2286000" y="282837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14" name="文本占位符 5"/>
          <p:cNvSpPr>
            <a:spLocks noGrp="1"/>
          </p:cNvSpPr>
          <p:nvPr>
            <p:ph type="body" sz="quarter" idx="18" hasCustomPrompt="1"/>
          </p:nvPr>
        </p:nvSpPr>
        <p:spPr>
          <a:xfrm>
            <a:off x="1450975" y="3370330"/>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5" name="文本占位符 5"/>
          <p:cNvSpPr>
            <a:spLocks noGrp="1"/>
          </p:cNvSpPr>
          <p:nvPr>
            <p:ph type="body" sz="quarter" idx="19"/>
          </p:nvPr>
        </p:nvSpPr>
        <p:spPr>
          <a:xfrm>
            <a:off x="2286000" y="3473669"/>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20" name="文本占位符 5"/>
          <p:cNvSpPr>
            <a:spLocks noGrp="1"/>
          </p:cNvSpPr>
          <p:nvPr>
            <p:ph type="body" sz="quarter" idx="20" hasCustomPrompt="1"/>
          </p:nvPr>
        </p:nvSpPr>
        <p:spPr>
          <a:xfrm>
            <a:off x="1450975" y="4025927"/>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1" name="文本占位符 5"/>
          <p:cNvSpPr>
            <a:spLocks noGrp="1"/>
          </p:cNvSpPr>
          <p:nvPr>
            <p:ph type="body" sz="quarter" idx="21"/>
          </p:nvPr>
        </p:nvSpPr>
        <p:spPr>
          <a:xfrm>
            <a:off x="2286000" y="4129266"/>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395989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副标题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backgroundRemoval t="0" b="99620" l="0" r="100000">
                        <a14:foregroundMark x1="21563" y1="51992" x2="83229" y2="71917"/>
                        <a14:foregroundMark x1="55729" y1="41935" x2="56354" y2="95446"/>
                        <a14:foregroundMark x1="51563" y1="39089" x2="53229" y2="87856"/>
                        <a14:foregroundMark x1="65313" y1="40417" x2="66458" y2="99620"/>
                        <a14:foregroundMark x1="72396" y1="37951" x2="74063" y2="90323"/>
                        <a14:foregroundMark x1="86458" y1="38710" x2="87813" y2="97913"/>
                        <a14:foregroundMark x1="98542" y1="38330" x2="97396" y2="84250"/>
                        <a14:foregroundMark x1="59583" y1="32068" x2="60000" y2="63567"/>
                        <a14:foregroundMark x1="48854" y1="70019" x2="48542" y2="94497"/>
                        <a14:foregroundMark x1="35938" y1="35104" x2="37083" y2="81214"/>
                        <a14:foregroundMark x1="25208" y1="72865" x2="28333" y2="39658"/>
                        <a14:foregroundMark x1="28958" y1="72296" x2="27813" y2="79696"/>
                        <a14:foregroundMark x1="23229" y1="73624" x2="24375" y2="80266"/>
                        <a14:foregroundMark x1="11979" y1="40417" x2="11354" y2="74953"/>
                        <a14:foregroundMark x1="15417" y1="40797" x2="16042" y2="79696"/>
                        <a14:foregroundMark x1="12708" y1="90702" x2="27083" y2="91271"/>
                        <a14:foregroundMark x1="49792" y1="36053" x2="59375" y2="36622"/>
                        <a14:backgroundMark x1="62500" y1="10436" x2="62500" y2="10436"/>
                        <a14:backgroundMark x1="19583" y1="9488" x2="82500" y2="4554"/>
                        <a14:backgroundMark x1="56771" y1="14801" x2="3646" y2="4175"/>
                        <a14:backgroundMark x1="5625" y1="14042" x2="15417" y2="11385"/>
                        <a14:backgroundMark x1="68229" y1="11006" x2="92188" y2="9867"/>
                        <a14:backgroundMark x1="95938" y1="7780" x2="95208" y2="15750"/>
                      </a14:backgroundRemoval>
                    </a14:imgEffect>
                  </a14:imgLayer>
                </a14:imgProps>
              </a:ext>
              <a:ext uri="{28A0092B-C50C-407E-A947-70E740481C1C}">
                <a14:useLocalDpi xmlns:a14="http://schemas.microsoft.com/office/drawing/2010/main" val="0"/>
              </a:ext>
            </a:extLst>
          </a:blip>
          <a:stretch>
            <a:fillRect/>
          </a:stretch>
        </p:blipFill>
        <p:spPr>
          <a:xfrm>
            <a:off x="0" y="165100"/>
            <a:ext cx="12192000" cy="6692900"/>
          </a:xfrm>
          <a:prstGeom prst="rect">
            <a:avLst/>
          </a:prstGeom>
        </p:spPr>
      </p:pic>
      <p:sp>
        <p:nvSpPr>
          <p:cNvPr id="8" name="矩形 7"/>
          <p:cNvSpPr/>
          <p:nvPr userDrawn="1"/>
        </p:nvSpPr>
        <p:spPr>
          <a:xfrm>
            <a:off x="0" y="4012163"/>
            <a:ext cx="12192000" cy="2313992"/>
          </a:xfrm>
          <a:prstGeom prst="rect">
            <a:avLst/>
          </a:prstGeom>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p:cNvCxnSpPr/>
          <p:nvPr/>
        </p:nvCxnSpPr>
        <p:spPr>
          <a:xfrm>
            <a:off x="3027680" y="4557701"/>
            <a:ext cx="17399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7424420" y="4558642"/>
            <a:ext cx="1739900"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占位符 5"/>
          <p:cNvSpPr>
            <a:spLocks noGrp="1"/>
          </p:cNvSpPr>
          <p:nvPr userDrawn="1">
            <p:ph type="body" sz="quarter" idx="13" hasCustomPrompt="1"/>
          </p:nvPr>
        </p:nvSpPr>
        <p:spPr>
          <a:xfrm>
            <a:off x="4767580" y="4335126"/>
            <a:ext cx="2656840" cy="445150"/>
          </a:xfrm>
          <a:prstGeom prst="rect">
            <a:avLst/>
          </a:prstGeom>
        </p:spPr>
        <p:txBody>
          <a:bodyPr anchor="ctr"/>
          <a:lstStyle>
            <a:lvl1pPr marL="0" indent="0" algn="ctr">
              <a:buNone/>
              <a:defRPr sz="2400" b="0">
                <a:solidFill>
                  <a:schemeClr val="bg1"/>
                </a:solidFill>
              </a:defRPr>
            </a:lvl1pPr>
          </a:lstStyle>
          <a:p>
            <a:pPr lvl="0"/>
            <a:r>
              <a:rPr kumimoji="1" lang="en-US" altLang="zh-CN" dirty="0"/>
              <a:t>PART</a:t>
            </a:r>
            <a:r>
              <a:rPr kumimoji="1" lang="zh-CN" altLang="en-US" dirty="0"/>
              <a:t> </a:t>
            </a:r>
            <a:r>
              <a:rPr kumimoji="1" lang="en-US" altLang="zh-CN" dirty="0"/>
              <a:t>NUMBER</a:t>
            </a:r>
            <a:endParaRPr kumimoji="1" lang="zh-CN" altLang="en-US" dirty="0"/>
          </a:p>
        </p:txBody>
      </p:sp>
      <p:sp>
        <p:nvSpPr>
          <p:cNvPr id="9" name="文本占位符 5"/>
          <p:cNvSpPr>
            <a:spLocks noGrp="1"/>
          </p:cNvSpPr>
          <p:nvPr>
            <p:ph type="body" sz="quarter" idx="14"/>
          </p:nvPr>
        </p:nvSpPr>
        <p:spPr>
          <a:xfrm>
            <a:off x="2209800" y="4780276"/>
            <a:ext cx="7772399" cy="1220474"/>
          </a:xfrm>
          <a:prstGeom prst="rect">
            <a:avLst/>
          </a:prstGeom>
        </p:spPr>
        <p:txBody>
          <a:bodyPr anchor="ctr"/>
          <a:lstStyle>
            <a:lvl1pPr marL="0" indent="0" algn="ctr">
              <a:buNone/>
              <a:defRPr sz="6600" b="1">
                <a:solidFill>
                  <a:schemeClr val="bg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2552842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a:off x="0" y="133741"/>
            <a:ext cx="12192000" cy="202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7"/>
          <p:cNvSpPr>
            <a:spLocks noGrp="1"/>
          </p:cNvSpPr>
          <p:nvPr>
            <p:ph type="body" sz="quarter" idx="10" hasCustomPrompt="1"/>
          </p:nvPr>
        </p:nvSpPr>
        <p:spPr>
          <a:xfrm>
            <a:off x="214504" y="436033"/>
            <a:ext cx="4868117" cy="529569"/>
          </a:xfrm>
          <a:prstGeom prst="rect">
            <a:avLst/>
          </a:prstGeom>
          <a:ln w="12700" cmpd="sng">
            <a:noFill/>
          </a:ln>
        </p:spPr>
        <p:txBody>
          <a:bodyPr vert="horz" anchor="ctr"/>
          <a:lstStyle>
            <a:lvl1pPr marL="0" indent="0" algn="l">
              <a:buNone/>
              <a:defRPr sz="2000" b="1">
                <a:solidFill>
                  <a:schemeClr val="accent1">
                    <a:lumMod val="50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9" name="矩形 8"/>
          <p:cNvSpPr/>
          <p:nvPr userDrawn="1"/>
        </p:nvSpPr>
        <p:spPr>
          <a:xfrm>
            <a:off x="0" y="436032"/>
            <a:ext cx="214504" cy="529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09101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0" r:id="rId5"/>
    <p:sldLayoutId id="2147483795" r:id="rId6"/>
    <p:sldLayoutId id="2147483796" r:id="rId7"/>
    <p:sldLayoutId id="2147483797" r:id="rId8"/>
    <p:sldLayoutId id="2147483798" r:id="rId9"/>
    <p:sldLayoutId id="2147483786" r:id="rId10"/>
    <p:sldLayoutId id="2147483791" r:id="rId11"/>
    <p:sldLayoutId id="2147483792" r:id="rId12"/>
    <p:sldLayoutId id="2147483793" r:id="rId13"/>
    <p:sldLayoutId id="2147483794" r:id="rId14"/>
    <p:sldLayoutId id="2147483693" r:id="rId15"/>
    <p:sldLayoutId id="2147483692" r:id="rId16"/>
    <p:sldLayoutId id="2147483691" r:id="rId17"/>
    <p:sldLayoutId id="214748368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45.sv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5.svg"/><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sv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chart" Target="../charts/chart3.xml"/><Relationship Id="rId4" Type="http://schemas.openxmlformats.org/officeDocument/2006/relationships/chart" Target="../charts/char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660597" y="1366722"/>
            <a:ext cx="3547597" cy="1215006"/>
          </a:xfrm>
        </p:spPr>
        <p:txBody>
          <a:bodyPr/>
          <a:lstStyle/>
          <a:p>
            <a:r>
              <a:rPr kumimoji="1" lang="zh-CN" altLang="en-US" dirty="0">
                <a:latin typeface="Microsoft YaHei" charset="0"/>
                <a:ea typeface="Microsoft YaHei" charset="0"/>
                <a:cs typeface="Microsoft YaHei" charset="0"/>
              </a:rPr>
              <a:t>研究报告</a:t>
            </a:r>
          </a:p>
        </p:txBody>
      </p:sp>
      <p:sp>
        <p:nvSpPr>
          <p:cNvPr id="4" name="文本占位符 3"/>
          <p:cNvSpPr>
            <a:spLocks noGrp="1"/>
          </p:cNvSpPr>
          <p:nvPr>
            <p:ph type="body" sz="quarter" idx="12"/>
          </p:nvPr>
        </p:nvSpPr>
        <p:spPr>
          <a:xfrm>
            <a:off x="879473" y="3190540"/>
            <a:ext cx="5441317" cy="579503"/>
          </a:xfrm>
        </p:spPr>
        <p:txBody>
          <a:bodyPr/>
          <a:lstStyle/>
          <a:p>
            <a:r>
              <a:rPr kumimoji="1" lang="en-US" altLang="zh-CN" dirty="0">
                <a:latin typeface="Microsoft YaHei" charset="0"/>
                <a:ea typeface="Microsoft YaHei" charset="0"/>
                <a:cs typeface="Microsoft YaHei" charset="0"/>
              </a:rPr>
              <a:t>《</a:t>
            </a:r>
            <a:r>
              <a:rPr kumimoji="1" lang="zh-CN" altLang="en-US" dirty="0">
                <a:latin typeface="Microsoft YaHei" charset="0"/>
                <a:ea typeface="Microsoft YaHei" charset="0"/>
                <a:cs typeface="Microsoft YaHei" charset="0"/>
              </a:rPr>
              <a:t>关于词向量的学习与研究</a:t>
            </a:r>
            <a:r>
              <a:rPr kumimoji="1" lang="en-US" altLang="zh-CN" dirty="0">
                <a:latin typeface="Microsoft YaHei" charset="0"/>
                <a:ea typeface="Microsoft YaHei" charset="0"/>
                <a:cs typeface="Microsoft YaHei" charset="0"/>
              </a:rPr>
              <a:t>》</a:t>
            </a:r>
            <a:endParaRPr kumimoji="1" lang="zh-CN" altLang="en-US" dirty="0">
              <a:solidFill>
                <a:schemeClr val="accent2"/>
              </a:solidFill>
              <a:latin typeface="Microsoft YaHei" charset="0"/>
              <a:ea typeface="Microsoft YaHei" charset="0"/>
              <a:cs typeface="Microsoft YaHei" charset="0"/>
            </a:endParaRPr>
          </a:p>
        </p:txBody>
      </p:sp>
      <p:sp>
        <p:nvSpPr>
          <p:cNvPr id="5" name="文本占位符 4"/>
          <p:cNvSpPr>
            <a:spLocks noGrp="1"/>
          </p:cNvSpPr>
          <p:nvPr>
            <p:ph type="body" sz="quarter" idx="13"/>
          </p:nvPr>
        </p:nvSpPr>
        <p:spPr/>
        <p:txBody>
          <a:bodyPr/>
          <a:lstStyle/>
          <a:p>
            <a:pPr>
              <a:lnSpc>
                <a:spcPct val="150000"/>
              </a:lnSpc>
              <a:buFont typeface="Wingdings" charset="2"/>
              <a:buChar char="n"/>
            </a:pPr>
            <a:r>
              <a:rPr lang="zh-CN" altLang="en-US" dirty="0">
                <a:latin typeface="微软雅黑" charset="0"/>
                <a:ea typeface="微软雅黑" charset="0"/>
              </a:rPr>
              <a:t>学校名称：东南大学</a:t>
            </a:r>
          </a:p>
          <a:p>
            <a:pPr>
              <a:lnSpc>
                <a:spcPct val="150000"/>
              </a:lnSpc>
              <a:buFont typeface="Wingdings" charset="2"/>
              <a:buChar char="n"/>
            </a:pPr>
            <a:r>
              <a:rPr lang="zh-CN" altLang="en-US" dirty="0">
                <a:latin typeface="微软雅黑" charset="0"/>
                <a:ea typeface="微软雅黑" charset="0"/>
              </a:rPr>
              <a:t>学院班级：</a:t>
            </a:r>
            <a:r>
              <a:rPr lang="en-US" altLang="zh-CN" dirty="0">
                <a:latin typeface="微软雅黑" charset="0"/>
                <a:ea typeface="微软雅黑" charset="0"/>
              </a:rPr>
              <a:t>19</a:t>
            </a:r>
            <a:r>
              <a:rPr lang="zh-CN" altLang="en-US" dirty="0">
                <a:latin typeface="微软雅黑" charset="0"/>
                <a:ea typeface="微软雅黑" charset="0"/>
              </a:rPr>
              <a:t>级东蒙班</a:t>
            </a:r>
            <a:endParaRPr lang="en-US" altLang="zh-CN" dirty="0">
              <a:latin typeface="微软雅黑" charset="0"/>
              <a:ea typeface="微软雅黑" charset="0"/>
            </a:endParaRPr>
          </a:p>
          <a:p>
            <a:pPr>
              <a:lnSpc>
                <a:spcPct val="150000"/>
              </a:lnSpc>
              <a:buFont typeface="Wingdings" charset="2"/>
              <a:buChar char="n"/>
            </a:pPr>
            <a:r>
              <a:rPr lang="zh-CN" altLang="en-US" dirty="0">
                <a:latin typeface="微软雅黑" charset="0"/>
                <a:ea typeface="微软雅黑" charset="0"/>
              </a:rPr>
              <a:t>报告人：朱润</a:t>
            </a:r>
          </a:p>
        </p:txBody>
      </p:sp>
    </p:spTree>
    <p:extLst>
      <p:ext uri="{BB962C8B-B14F-4D97-AF65-F5344CB8AC3E}">
        <p14:creationId xmlns:p14="http://schemas.microsoft.com/office/powerpoint/2010/main" val="14870539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ED2ECAD-AE06-4541-B437-E96AAE9EB1C9}"/>
              </a:ext>
            </a:extLst>
          </p:cNvPr>
          <p:cNvSpPr>
            <a:spLocks noGrp="1"/>
          </p:cNvSpPr>
          <p:nvPr>
            <p:ph type="body" sz="quarter" idx="10"/>
          </p:nvPr>
        </p:nvSpPr>
        <p:spPr/>
        <p:txBody>
          <a:bodyPr/>
          <a:lstStyle/>
          <a:p>
            <a:r>
              <a:rPr lang="zh-CN" altLang="zh-CN" dirty="0"/>
              <a:t>连续词袋（</a:t>
            </a:r>
            <a:r>
              <a:rPr lang="en-US" altLang="zh-CN" dirty="0"/>
              <a:t>CBOW</a:t>
            </a:r>
            <a:r>
              <a:rPr lang="zh-CN" altLang="zh-CN" dirty="0"/>
              <a:t>）模型</a:t>
            </a:r>
          </a:p>
        </p:txBody>
      </p:sp>
      <p:sp>
        <p:nvSpPr>
          <p:cNvPr id="6" name="矩形 5">
            <a:extLst>
              <a:ext uri="{FF2B5EF4-FFF2-40B4-BE49-F238E27FC236}">
                <a16:creationId xmlns:a16="http://schemas.microsoft.com/office/drawing/2014/main" id="{7F1E139C-4CAE-4467-990C-67066D42F2E4}"/>
              </a:ext>
            </a:extLst>
          </p:cNvPr>
          <p:cNvSpPr/>
          <p:nvPr/>
        </p:nvSpPr>
        <p:spPr>
          <a:xfrm>
            <a:off x="214504" y="1236506"/>
            <a:ext cx="5807517" cy="923330"/>
          </a:xfrm>
          <a:prstGeom prst="rect">
            <a:avLst/>
          </a:prstGeom>
        </p:spPr>
        <p:txBody>
          <a:bodyPr wrap="square">
            <a:spAutoFit/>
          </a:bodyPr>
          <a:lstStyle/>
          <a:p>
            <a:r>
              <a:rPr lang="zh-CN" altLang="zh-CN" dirty="0">
                <a:latin typeface="News Gothic MT" panose="020B0504020203020204" pitchFamily="34" charset="0"/>
                <a:cs typeface="宋体" panose="02010600030101010101" pitchFamily="2" charset="-122"/>
              </a:rPr>
              <a:t>给定一个长度为</a:t>
            </a:r>
            <a:r>
              <a:rPr lang="en-US" altLang="zh-CN" i="1" dirty="0">
                <a:latin typeface="News Gothic MT" panose="020B0504020203020204" pitchFamily="34" charset="0"/>
                <a:cs typeface="宋体" panose="02010600030101010101" pitchFamily="2" charset="-122"/>
              </a:rPr>
              <a:t>T</a:t>
            </a:r>
            <a:r>
              <a:rPr lang="zh-CN" altLang="zh-CN" dirty="0">
                <a:latin typeface="News Gothic MT" panose="020B0504020203020204" pitchFamily="34" charset="0"/>
                <a:cs typeface="宋体" panose="02010600030101010101" pitchFamily="2" charset="-122"/>
              </a:rPr>
              <a:t>的文本序列，设时间步</a:t>
            </a:r>
            <a:r>
              <a:rPr lang="en-US" altLang="zh-CN" i="1" dirty="0">
                <a:latin typeface="News Gothic MT" panose="020B0504020203020204" pitchFamily="34" charset="0"/>
                <a:cs typeface="宋体" panose="02010600030101010101" pitchFamily="2" charset="-122"/>
              </a:rPr>
              <a:t>t</a:t>
            </a:r>
            <a:r>
              <a:rPr lang="zh-CN" altLang="zh-CN" dirty="0">
                <a:latin typeface="News Gothic MT" panose="020B0504020203020204" pitchFamily="34" charset="0"/>
                <a:cs typeface="宋体" panose="02010600030101010101" pitchFamily="2" charset="-122"/>
              </a:rPr>
              <a:t>的词为</a:t>
            </a:r>
            <a:r>
              <a:rPr lang="en-US" altLang="zh-CN" i="1" dirty="0">
                <a:latin typeface="News Gothic MT" panose="020B0504020203020204" pitchFamily="34" charset="0"/>
                <a:cs typeface="宋体" panose="02010600030101010101" pitchFamily="2" charset="-122"/>
              </a:rPr>
              <a:t>w</a:t>
            </a:r>
            <a:r>
              <a:rPr lang="en-US" altLang="zh-CN" dirty="0">
                <a:latin typeface="News Gothic MT" panose="020B0504020203020204" pitchFamily="34" charset="0"/>
                <a:cs typeface="宋体" panose="02010600030101010101" pitchFamily="2" charset="-122"/>
              </a:rPr>
              <a:t>(</a:t>
            </a:r>
            <a:r>
              <a:rPr lang="en-US" altLang="zh-CN" i="1" dirty="0">
                <a:latin typeface="News Gothic MT" panose="020B0504020203020204" pitchFamily="34" charset="0"/>
                <a:cs typeface="宋体" panose="02010600030101010101" pitchFamily="2" charset="-122"/>
              </a:rPr>
              <a:t>t</a:t>
            </a:r>
            <a:r>
              <a:rPr lang="en-US" altLang="zh-CN" dirty="0">
                <a:latin typeface="News Gothic MT" panose="020B0504020203020204" pitchFamily="34" charset="0"/>
                <a:cs typeface="宋体" panose="02010600030101010101" pitchFamily="2" charset="-122"/>
              </a:rPr>
              <a:t>)</a:t>
            </a:r>
            <a:r>
              <a:rPr lang="zh-CN" altLang="zh-CN" dirty="0">
                <a:latin typeface="News Gothic MT" panose="020B0504020203020204" pitchFamily="34" charset="0"/>
                <a:cs typeface="宋体" panose="02010600030101010101" pitchFamily="2" charset="-122"/>
              </a:rPr>
              <a:t>，背景窗口大小为</a:t>
            </a:r>
            <a:r>
              <a:rPr lang="en-US" altLang="zh-CN" i="1" dirty="0">
                <a:latin typeface="News Gothic MT" panose="020B0504020203020204" pitchFamily="34" charset="0"/>
                <a:cs typeface="宋体" panose="02010600030101010101" pitchFamily="2" charset="-122"/>
              </a:rPr>
              <a:t>m</a:t>
            </a:r>
            <a:r>
              <a:rPr lang="zh-CN" altLang="zh-CN" dirty="0">
                <a:latin typeface="News Gothic MT" panose="020B0504020203020204" pitchFamily="34" charset="0"/>
                <a:cs typeface="宋体" panose="02010600030101010101" pitchFamily="2" charset="-122"/>
              </a:rPr>
              <a:t>。连续词袋模型的似然函数是由背景词生成任一中心词的概率为</a:t>
            </a:r>
            <a:endParaRPr lang="zh-CN" altLang="zh-CN" dirty="0">
              <a:latin typeface="宋体" panose="02010600030101010101" pitchFamily="2" charset="-122"/>
              <a:cs typeface="宋体" panose="02010600030101010101" pitchFamily="2" charset="-122"/>
            </a:endParaRPr>
          </a:p>
        </p:txBody>
      </p:sp>
      <p:pic>
        <p:nvPicPr>
          <p:cNvPr id="9" name="图片 8">
            <a:extLst>
              <a:ext uri="{FF2B5EF4-FFF2-40B4-BE49-F238E27FC236}">
                <a16:creationId xmlns:a16="http://schemas.microsoft.com/office/drawing/2014/main" id="{32EED0A6-1095-48AA-B681-63AAC514093D}"/>
              </a:ext>
            </a:extLst>
          </p:cNvPr>
          <p:cNvPicPr/>
          <p:nvPr/>
        </p:nvPicPr>
        <p:blipFill>
          <a:blip r:embed="rId2"/>
          <a:stretch>
            <a:fillRect/>
          </a:stretch>
        </p:blipFill>
        <p:spPr>
          <a:xfrm>
            <a:off x="214504" y="2479726"/>
            <a:ext cx="5402525" cy="819150"/>
          </a:xfrm>
          <a:prstGeom prst="rect">
            <a:avLst/>
          </a:prstGeom>
        </p:spPr>
      </p:pic>
      <p:sp>
        <p:nvSpPr>
          <p:cNvPr id="7" name="矩形 6">
            <a:extLst>
              <a:ext uri="{FF2B5EF4-FFF2-40B4-BE49-F238E27FC236}">
                <a16:creationId xmlns:a16="http://schemas.microsoft.com/office/drawing/2014/main" id="{13D83BB1-E8EF-4B8F-8518-76B0A009769C}"/>
              </a:ext>
            </a:extLst>
          </p:cNvPr>
          <p:cNvSpPr/>
          <p:nvPr/>
        </p:nvSpPr>
        <p:spPr>
          <a:xfrm>
            <a:off x="214504" y="3593459"/>
            <a:ext cx="5516825" cy="646331"/>
          </a:xfrm>
          <a:prstGeom prst="rect">
            <a:avLst/>
          </a:prstGeom>
        </p:spPr>
        <p:txBody>
          <a:bodyPr wrap="square">
            <a:spAutoFit/>
          </a:bodyPr>
          <a:lstStyle/>
          <a:p>
            <a:r>
              <a:rPr lang="zh-CN" altLang="zh-CN" dirty="0">
                <a:latin typeface="News Gothic MT" panose="020B0504020203020204" pitchFamily="34" charset="0"/>
                <a:cs typeface="宋体" panose="02010600030101010101" pitchFamily="2" charset="-122"/>
              </a:rPr>
              <a:t>训练该模型依旧是求其最大似然估计，即最小化损失函数</a:t>
            </a:r>
            <a:endParaRPr lang="zh-CN" altLang="zh-CN" dirty="0">
              <a:latin typeface="宋体" panose="02010600030101010101" pitchFamily="2" charset="-122"/>
              <a:cs typeface="宋体" panose="02010600030101010101" pitchFamily="2" charset="-122"/>
            </a:endParaRPr>
          </a:p>
        </p:txBody>
      </p:sp>
      <p:pic>
        <p:nvPicPr>
          <p:cNvPr id="11" name="图片 10">
            <a:extLst>
              <a:ext uri="{FF2B5EF4-FFF2-40B4-BE49-F238E27FC236}">
                <a16:creationId xmlns:a16="http://schemas.microsoft.com/office/drawing/2014/main" id="{02ECE8DB-2FBE-45AE-B38E-BCAC6E028F74}"/>
              </a:ext>
            </a:extLst>
          </p:cNvPr>
          <p:cNvPicPr/>
          <p:nvPr/>
        </p:nvPicPr>
        <p:blipFill>
          <a:blip r:embed="rId3"/>
          <a:stretch>
            <a:fillRect/>
          </a:stretch>
        </p:blipFill>
        <p:spPr>
          <a:xfrm>
            <a:off x="214504" y="4693665"/>
            <a:ext cx="4752975" cy="847725"/>
          </a:xfrm>
          <a:prstGeom prst="rect">
            <a:avLst/>
          </a:prstGeom>
        </p:spPr>
      </p:pic>
      <p:sp>
        <p:nvSpPr>
          <p:cNvPr id="8" name="矩形 7">
            <a:extLst>
              <a:ext uri="{FF2B5EF4-FFF2-40B4-BE49-F238E27FC236}">
                <a16:creationId xmlns:a16="http://schemas.microsoft.com/office/drawing/2014/main" id="{D77F8092-BF77-4075-AA42-E095F6DD71D2}"/>
              </a:ext>
            </a:extLst>
          </p:cNvPr>
          <p:cNvSpPr/>
          <p:nvPr/>
        </p:nvSpPr>
        <p:spPr>
          <a:xfrm>
            <a:off x="5881496" y="1344403"/>
            <a:ext cx="6096000" cy="646331"/>
          </a:xfrm>
          <a:prstGeom prst="rect">
            <a:avLst/>
          </a:prstGeom>
        </p:spPr>
        <p:txBody>
          <a:bodyPr>
            <a:spAutoFit/>
          </a:bodyPr>
          <a:lstStyle/>
          <a:p>
            <a:r>
              <a:rPr lang="zh-CN" altLang="zh-CN" dirty="0">
                <a:latin typeface="News Gothic MT" panose="020B0504020203020204" pitchFamily="34" charset="0"/>
                <a:cs typeface="宋体" panose="02010600030101010101" pitchFamily="2" charset="-122"/>
              </a:rPr>
              <a:t>通过微分，可以计算出上式中条件概率的对数有关任一背景词向量</a:t>
            </a:r>
            <a:r>
              <a:rPr lang="en-US" altLang="zh-CN" b="1" i="1" dirty="0" err="1">
                <a:latin typeface="News Gothic MT" panose="020B0504020203020204" pitchFamily="34" charset="0"/>
                <a:cs typeface="宋体" panose="02010600030101010101" pitchFamily="2" charset="-122"/>
              </a:rPr>
              <a:t>v</a:t>
            </a:r>
            <a:r>
              <a:rPr lang="en-US" altLang="zh-CN" i="1" dirty="0" err="1">
                <a:latin typeface="News Gothic MT" panose="020B0504020203020204" pitchFamily="34" charset="0"/>
                <a:cs typeface="宋体" panose="02010600030101010101" pitchFamily="2" charset="-122"/>
              </a:rPr>
              <a:t>oi</a:t>
            </a:r>
            <a:r>
              <a:rPr lang="zh-CN" altLang="zh-CN" dirty="0">
                <a:latin typeface="News Gothic MT" panose="020B0504020203020204" pitchFamily="34" charset="0"/>
                <a:cs typeface="宋体" panose="02010600030101010101" pitchFamily="2" charset="-122"/>
              </a:rPr>
              <a:t>（</a:t>
            </a:r>
            <a:r>
              <a:rPr lang="en-US" altLang="zh-CN" i="1" dirty="0" err="1">
                <a:latin typeface="News Gothic MT" panose="020B0504020203020204" pitchFamily="34" charset="0"/>
                <a:cs typeface="宋体" panose="02010600030101010101" pitchFamily="2" charset="-122"/>
              </a:rPr>
              <a:t>i</a:t>
            </a:r>
            <a:r>
              <a:rPr lang="en-US" altLang="zh-CN" dirty="0">
                <a:latin typeface="News Gothic MT" panose="020B0504020203020204" pitchFamily="34" charset="0"/>
                <a:cs typeface="宋体" panose="02010600030101010101" pitchFamily="2" charset="-122"/>
              </a:rPr>
              <a:t>=1,…,2</a:t>
            </a:r>
            <a:r>
              <a:rPr lang="en-US" altLang="zh-CN" i="1" dirty="0">
                <a:latin typeface="News Gothic MT" panose="020B0504020203020204" pitchFamily="34" charset="0"/>
                <a:cs typeface="宋体" panose="02010600030101010101" pitchFamily="2" charset="-122"/>
              </a:rPr>
              <a:t>m</a:t>
            </a:r>
            <a:r>
              <a:rPr lang="zh-CN" altLang="zh-CN" dirty="0">
                <a:latin typeface="News Gothic MT" panose="020B0504020203020204" pitchFamily="34" charset="0"/>
                <a:cs typeface="宋体" panose="02010600030101010101" pitchFamily="2" charset="-122"/>
              </a:rPr>
              <a:t>）的梯度</a:t>
            </a:r>
            <a:endParaRPr lang="zh-CN" altLang="zh-CN" dirty="0">
              <a:latin typeface="宋体" panose="02010600030101010101" pitchFamily="2" charset="-122"/>
              <a:cs typeface="宋体" panose="02010600030101010101" pitchFamily="2" charset="-122"/>
            </a:endParaRPr>
          </a:p>
        </p:txBody>
      </p:sp>
      <p:pic>
        <p:nvPicPr>
          <p:cNvPr id="14" name="图片 13">
            <a:extLst>
              <a:ext uri="{FF2B5EF4-FFF2-40B4-BE49-F238E27FC236}">
                <a16:creationId xmlns:a16="http://schemas.microsoft.com/office/drawing/2014/main" id="{C7730E81-09FA-4DDB-89BA-8B0483838753}"/>
              </a:ext>
            </a:extLst>
          </p:cNvPr>
          <p:cNvPicPr/>
          <p:nvPr/>
        </p:nvPicPr>
        <p:blipFill>
          <a:blip r:embed="rId4"/>
          <a:stretch>
            <a:fillRect/>
          </a:stretch>
        </p:blipFill>
        <p:spPr>
          <a:xfrm>
            <a:off x="5881496" y="2430740"/>
            <a:ext cx="5956718" cy="1455460"/>
          </a:xfrm>
          <a:prstGeom prst="rect">
            <a:avLst/>
          </a:prstGeom>
        </p:spPr>
      </p:pic>
      <p:sp>
        <p:nvSpPr>
          <p:cNvPr id="10" name="矩形 9">
            <a:extLst>
              <a:ext uri="{FF2B5EF4-FFF2-40B4-BE49-F238E27FC236}">
                <a16:creationId xmlns:a16="http://schemas.microsoft.com/office/drawing/2014/main" id="{7F01426F-6D8F-4C71-9EF2-F9D4026F1A98}"/>
              </a:ext>
            </a:extLst>
          </p:cNvPr>
          <p:cNvSpPr/>
          <p:nvPr/>
        </p:nvSpPr>
        <p:spPr>
          <a:xfrm>
            <a:off x="5882738" y="4324333"/>
            <a:ext cx="5955476" cy="369332"/>
          </a:xfrm>
          <a:prstGeom prst="rect">
            <a:avLst/>
          </a:prstGeom>
        </p:spPr>
        <p:txBody>
          <a:bodyPr wrap="none">
            <a:spAutoFit/>
          </a:bodyPr>
          <a:lstStyle/>
          <a:p>
            <a:r>
              <a:rPr lang="zh-CN" altLang="zh-CN" dirty="0">
                <a:latin typeface="News Gothic MT" panose="020B0504020203020204" pitchFamily="34" charset="0"/>
                <a:cs typeface="宋体" panose="02010600030101010101" pitchFamily="2" charset="-122"/>
              </a:rPr>
              <a:t>连续词袋模型一般使用的</a:t>
            </a:r>
            <a:r>
              <a:rPr lang="zh-CN" altLang="zh-CN" dirty="0">
                <a:solidFill>
                  <a:srgbClr val="FF0000"/>
                </a:solidFill>
                <a:latin typeface="News Gothic MT" panose="020B0504020203020204" pitchFamily="34" charset="0"/>
                <a:cs typeface="宋体" panose="02010600030101010101" pitchFamily="2" charset="-122"/>
              </a:rPr>
              <a:t>背景词向量</a:t>
            </a:r>
            <a:r>
              <a:rPr lang="zh-CN" altLang="zh-CN" dirty="0">
                <a:latin typeface="News Gothic MT" panose="020B0504020203020204" pitchFamily="34" charset="0"/>
                <a:cs typeface="宋体" panose="02010600030101010101" pitchFamily="2" charset="-122"/>
              </a:rPr>
              <a:t>作为词的表征向量。</a:t>
            </a:r>
            <a:endParaRPr lang="zh-CN" altLang="zh-CN"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674295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844502D-EBFF-43DD-9C77-4420F5CD5CEF}"/>
              </a:ext>
            </a:extLst>
          </p:cNvPr>
          <p:cNvSpPr>
            <a:spLocks noGrp="1"/>
          </p:cNvSpPr>
          <p:nvPr>
            <p:ph type="body" sz="quarter" idx="10"/>
          </p:nvPr>
        </p:nvSpPr>
        <p:spPr/>
        <p:txBody>
          <a:bodyPr/>
          <a:lstStyle/>
          <a:p>
            <a:r>
              <a:rPr lang="en-US" altLang="zh-CN" dirty="0"/>
              <a:t>1.2.2 </a:t>
            </a:r>
            <a:r>
              <a:rPr lang="zh-CN" altLang="zh-CN" dirty="0"/>
              <a:t>近似训练方法</a:t>
            </a:r>
          </a:p>
        </p:txBody>
      </p:sp>
      <p:sp>
        <p:nvSpPr>
          <p:cNvPr id="3" name="矩形 2">
            <a:extLst>
              <a:ext uri="{FF2B5EF4-FFF2-40B4-BE49-F238E27FC236}">
                <a16:creationId xmlns:a16="http://schemas.microsoft.com/office/drawing/2014/main" id="{E0E1471E-0B03-4C32-B427-09FA0C86498E}"/>
              </a:ext>
            </a:extLst>
          </p:cNvPr>
          <p:cNvSpPr/>
          <p:nvPr/>
        </p:nvSpPr>
        <p:spPr>
          <a:xfrm>
            <a:off x="0" y="1294537"/>
            <a:ext cx="5290457" cy="2031325"/>
          </a:xfrm>
          <a:prstGeom prst="rect">
            <a:avLst/>
          </a:prstGeom>
        </p:spPr>
        <p:txBody>
          <a:bodyPr wrap="square">
            <a:spAutoFit/>
          </a:bodyPr>
          <a:lstStyle/>
          <a:p>
            <a:pPr marL="266700">
              <a:spcAft>
                <a:spcPts val="0"/>
              </a:spcAft>
            </a:pPr>
            <a:r>
              <a:rPr lang="zh-CN" altLang="zh-CN" dirty="0">
                <a:latin typeface="News Gothic MT" panose="020B0504020203020204" pitchFamily="34" charset="0"/>
                <a:cs typeface="Calibri" panose="020F0502020204030204" pitchFamily="34" charset="0"/>
              </a:rPr>
              <a:t>由于之前谈到的训练方式都使用</a:t>
            </a:r>
            <a:r>
              <a:rPr lang="en-US" altLang="zh-CN" dirty="0" err="1">
                <a:latin typeface="News Gothic MT" panose="020B0504020203020204" pitchFamily="34" charset="0"/>
                <a:cs typeface="Calibri" panose="020F0502020204030204" pitchFamily="34" charset="0"/>
              </a:rPr>
              <a:t>softmax</a:t>
            </a:r>
            <a:r>
              <a:rPr lang="zh-CN" altLang="zh-CN" dirty="0">
                <a:latin typeface="News Gothic MT" panose="020B0504020203020204" pitchFamily="34" charset="0"/>
                <a:cs typeface="Calibri" panose="020F0502020204030204" pitchFamily="34" charset="0"/>
              </a:rPr>
              <a:t>来计算条件概率，所以之后的每一步梯度运算都包含了词数量的项的累加。这对于容量很大的词典来说梯度计算的开销会非常大。所以为了降低计算复杂度，可以使用</a:t>
            </a:r>
            <a:r>
              <a:rPr lang="zh-CN" altLang="zh-CN" b="1" dirty="0">
                <a:latin typeface="News Gothic MT" panose="020B0504020203020204" pitchFamily="34" charset="0"/>
                <a:cs typeface="Calibri" panose="020F0502020204030204" pitchFamily="34" charset="0"/>
              </a:rPr>
              <a:t>负采样（</a:t>
            </a:r>
            <a:r>
              <a:rPr lang="en-US" altLang="zh-CN" b="1" dirty="0">
                <a:latin typeface="News Gothic MT" panose="020B0504020203020204" pitchFamily="34" charset="0"/>
                <a:cs typeface="Calibri" panose="020F0502020204030204" pitchFamily="34" charset="0"/>
              </a:rPr>
              <a:t>negative sampling</a:t>
            </a:r>
            <a:r>
              <a:rPr lang="zh-CN" altLang="zh-CN" b="1" dirty="0">
                <a:latin typeface="News Gothic MT" panose="020B0504020203020204" pitchFamily="34" charset="0"/>
                <a:cs typeface="Calibri" panose="020F0502020204030204" pitchFamily="34" charset="0"/>
              </a:rPr>
              <a:t>）和层序</a:t>
            </a:r>
            <a:r>
              <a:rPr lang="en-US" altLang="zh-CN" b="1" dirty="0" err="1">
                <a:latin typeface="News Gothic MT" panose="020B0504020203020204" pitchFamily="34" charset="0"/>
                <a:cs typeface="Calibri" panose="020F0502020204030204" pitchFamily="34" charset="0"/>
              </a:rPr>
              <a:t>softmax</a:t>
            </a:r>
            <a:r>
              <a:rPr lang="zh-CN" altLang="zh-CN" b="1" dirty="0">
                <a:latin typeface="News Gothic MT" panose="020B0504020203020204" pitchFamily="34" charset="0"/>
                <a:cs typeface="Calibri" panose="020F0502020204030204" pitchFamily="34" charset="0"/>
              </a:rPr>
              <a:t>（</a:t>
            </a:r>
            <a:r>
              <a:rPr lang="en-US" altLang="zh-CN" b="1" dirty="0">
                <a:latin typeface="News Gothic MT" panose="020B0504020203020204" pitchFamily="34" charset="0"/>
                <a:cs typeface="Calibri" panose="020F0502020204030204" pitchFamily="34" charset="0"/>
              </a:rPr>
              <a:t>hierarchical </a:t>
            </a:r>
            <a:r>
              <a:rPr lang="en-US" altLang="zh-CN" b="1" dirty="0" err="1">
                <a:latin typeface="News Gothic MT" panose="020B0504020203020204" pitchFamily="34" charset="0"/>
                <a:cs typeface="Calibri" panose="020F0502020204030204" pitchFamily="34" charset="0"/>
              </a:rPr>
              <a:t>softmax</a:t>
            </a:r>
            <a:r>
              <a:rPr lang="zh-CN" altLang="zh-CN" b="1" dirty="0">
                <a:latin typeface="News Gothic MT" panose="020B0504020203020204" pitchFamily="34" charset="0"/>
                <a:cs typeface="Calibri" panose="020F0502020204030204" pitchFamily="34" charset="0"/>
              </a:rPr>
              <a:t>）</a:t>
            </a:r>
            <a:r>
              <a:rPr lang="zh-CN" altLang="zh-CN" dirty="0">
                <a:latin typeface="News Gothic MT" panose="020B0504020203020204" pitchFamily="34" charset="0"/>
                <a:cs typeface="Calibri" panose="020F0502020204030204" pitchFamily="34" charset="0"/>
              </a:rPr>
              <a:t>两种近似训练方法进行训练。</a:t>
            </a:r>
            <a:endParaRPr lang="zh-CN" altLang="zh-CN" dirty="0">
              <a:latin typeface="宋体" panose="02010600030101010101" pitchFamily="2" charset="-122"/>
              <a:cs typeface="宋体" panose="02010600030101010101" pitchFamily="2" charset="-122"/>
            </a:endParaRPr>
          </a:p>
        </p:txBody>
      </p:sp>
      <p:sp>
        <p:nvSpPr>
          <p:cNvPr id="4" name="矩形 3">
            <a:extLst>
              <a:ext uri="{FF2B5EF4-FFF2-40B4-BE49-F238E27FC236}">
                <a16:creationId xmlns:a16="http://schemas.microsoft.com/office/drawing/2014/main" id="{330DD1DC-FC9A-4719-A259-C102286C2506}"/>
              </a:ext>
            </a:extLst>
          </p:cNvPr>
          <p:cNvSpPr/>
          <p:nvPr/>
        </p:nvSpPr>
        <p:spPr>
          <a:xfrm>
            <a:off x="214504" y="3654797"/>
            <a:ext cx="4868117" cy="1200329"/>
          </a:xfrm>
          <a:prstGeom prst="rect">
            <a:avLst/>
          </a:prstGeom>
        </p:spPr>
        <p:txBody>
          <a:bodyPr wrap="square">
            <a:spAutoFit/>
          </a:bodyPr>
          <a:lstStyle/>
          <a:p>
            <a:pPr lvl="0">
              <a:spcAft>
                <a:spcPts val="0"/>
              </a:spcAft>
            </a:pPr>
            <a:r>
              <a:rPr lang="zh-CN" altLang="en-US" b="1" dirty="0">
                <a:latin typeface="News Gothic MT" panose="020B0504020203020204" pitchFamily="34" charset="0"/>
                <a:cs typeface="Calibri" panose="020F0502020204030204" pitchFamily="34" charset="0"/>
              </a:rPr>
              <a:t>（</a:t>
            </a:r>
            <a:r>
              <a:rPr lang="en-US" altLang="zh-CN" b="1" dirty="0">
                <a:latin typeface="News Gothic MT" panose="020B0504020203020204" pitchFamily="34" charset="0"/>
                <a:cs typeface="Calibri" panose="020F0502020204030204" pitchFamily="34" charset="0"/>
              </a:rPr>
              <a:t>1</a:t>
            </a:r>
            <a:r>
              <a:rPr lang="zh-CN" altLang="en-US" b="1" dirty="0">
                <a:latin typeface="News Gothic MT" panose="020B0504020203020204" pitchFamily="34" charset="0"/>
                <a:cs typeface="Calibri" panose="020F0502020204030204" pitchFamily="34" charset="0"/>
              </a:rPr>
              <a:t>） </a:t>
            </a:r>
            <a:r>
              <a:rPr lang="zh-CN" altLang="zh-CN" b="1" dirty="0">
                <a:latin typeface="News Gothic MT" panose="020B0504020203020204" pitchFamily="34" charset="0"/>
                <a:cs typeface="Calibri" panose="020F0502020204030204" pitchFamily="34" charset="0"/>
              </a:rPr>
              <a:t>负采样</a:t>
            </a:r>
            <a:endParaRPr lang="en-US" altLang="zh-CN" b="1" dirty="0">
              <a:latin typeface="宋体" panose="02010600030101010101" pitchFamily="2" charset="-122"/>
              <a:cs typeface="Calibri" panose="020F0502020204030204" pitchFamily="34" charset="0"/>
            </a:endParaRPr>
          </a:p>
          <a:p>
            <a:pPr lvl="0">
              <a:spcAft>
                <a:spcPts val="0"/>
              </a:spcAft>
            </a:pPr>
            <a:r>
              <a:rPr lang="zh-CN" altLang="zh-CN" dirty="0">
                <a:latin typeface="News Gothic MT" panose="020B0504020203020204" pitchFamily="34" charset="0"/>
                <a:cs typeface="Calibri" panose="020F0502020204030204" pitchFamily="34" charset="0"/>
              </a:rPr>
              <a:t>给定中</a:t>
            </a:r>
            <a:r>
              <a:rPr lang="zh-CN" altLang="zh-CN" dirty="0">
                <a:latin typeface="News Gothic MT" panose="020B0504020203020204" pitchFamily="34" charset="0"/>
                <a:ea typeface="微软雅黑" panose="020B0503020204020204" pitchFamily="34" charset="-122"/>
                <a:cs typeface="微软雅黑" panose="020B0503020204020204" pitchFamily="34" charset="-122"/>
              </a:rPr>
              <a:t>⼼</a:t>
            </a:r>
            <a:r>
              <a:rPr lang="zh-CN" altLang="zh-CN" dirty="0">
                <a:latin typeface="News Gothic MT" panose="020B0504020203020204" pitchFamily="34" charset="0"/>
                <a:cs typeface="宋体" panose="02010600030101010101" pitchFamily="2" charset="-122"/>
              </a:rPr>
              <a:t>词</a:t>
            </a:r>
            <a:r>
              <a:rPr lang="en-US" altLang="zh-CN" i="1" dirty="0" err="1">
                <a:latin typeface="News Gothic MT" panose="020B0504020203020204" pitchFamily="34" charset="0"/>
                <a:cs typeface="宋体" panose="02010600030101010101" pitchFamily="2" charset="-122"/>
              </a:rPr>
              <a:t>wc</a:t>
            </a:r>
            <a:r>
              <a:rPr lang="zh-CN" altLang="zh-CN" dirty="0">
                <a:latin typeface="News Gothic MT" panose="020B0504020203020204" pitchFamily="34" charset="0"/>
                <a:cs typeface="Calibri" panose="020F0502020204030204" pitchFamily="34" charset="0"/>
              </a:rPr>
              <a:t>的</a:t>
            </a:r>
            <a:r>
              <a:rPr lang="zh-CN" altLang="zh-CN" dirty="0">
                <a:latin typeface="News Gothic MT" panose="020B0504020203020204" pitchFamily="34" charset="0"/>
                <a:ea typeface="微软雅黑" panose="020B0503020204020204" pitchFamily="34" charset="-122"/>
                <a:cs typeface="微软雅黑" panose="020B0503020204020204" pitchFamily="34" charset="-122"/>
              </a:rPr>
              <a:t>⼀</a:t>
            </a:r>
            <a:r>
              <a:rPr lang="zh-CN" altLang="zh-CN" dirty="0">
                <a:latin typeface="News Gothic MT" panose="020B0504020203020204" pitchFamily="34" charset="0"/>
                <a:cs typeface="宋体" panose="02010600030101010101" pitchFamily="2" charset="-122"/>
              </a:rPr>
              <a:t>个背景窗口，把背景词</a:t>
            </a:r>
            <a:r>
              <a:rPr lang="en-US" altLang="zh-CN" i="1" dirty="0">
                <a:latin typeface="News Gothic MT" panose="020B0504020203020204" pitchFamily="34" charset="0"/>
                <a:cs typeface="宋体" panose="02010600030101010101" pitchFamily="2" charset="-122"/>
              </a:rPr>
              <a:t>wo</a:t>
            </a:r>
            <a:r>
              <a:rPr lang="zh-CN" altLang="zh-CN" dirty="0">
                <a:latin typeface="News Gothic MT" panose="020B0504020203020204" pitchFamily="34" charset="0"/>
                <a:cs typeface="Calibri" panose="020F0502020204030204" pitchFamily="34" charset="0"/>
              </a:rPr>
              <a:t>出现在该背景窗口看作</a:t>
            </a:r>
            <a:r>
              <a:rPr lang="zh-CN" altLang="zh-CN" dirty="0">
                <a:latin typeface="News Gothic MT" panose="020B0504020203020204" pitchFamily="34" charset="0"/>
                <a:ea typeface="微软雅黑" panose="020B0503020204020204" pitchFamily="34" charset="-122"/>
                <a:cs typeface="微软雅黑" panose="020B0503020204020204" pitchFamily="34" charset="-122"/>
              </a:rPr>
              <a:t>⼀</a:t>
            </a:r>
            <a:r>
              <a:rPr lang="zh-CN" altLang="zh-CN" dirty="0">
                <a:latin typeface="News Gothic MT" panose="020B0504020203020204" pitchFamily="34" charset="0"/>
                <a:cs typeface="宋体" panose="02010600030101010101" pitchFamily="2" charset="-122"/>
              </a:rPr>
              <a:t>个事件，并将该事件的概率计算为</a:t>
            </a:r>
            <a:endParaRPr lang="zh-CN" altLang="zh-CN" dirty="0">
              <a:latin typeface="宋体" panose="02010600030101010101" pitchFamily="2" charset="-122"/>
              <a:cs typeface="宋体" panose="02010600030101010101" pitchFamily="2" charset="-122"/>
            </a:endParaRPr>
          </a:p>
        </p:txBody>
      </p:sp>
      <p:pic>
        <p:nvPicPr>
          <p:cNvPr id="5" name="图片 4">
            <a:extLst>
              <a:ext uri="{FF2B5EF4-FFF2-40B4-BE49-F238E27FC236}">
                <a16:creationId xmlns:a16="http://schemas.microsoft.com/office/drawing/2014/main" id="{BB6838C1-C8B7-477A-B864-1B0DCE1B25D2}"/>
              </a:ext>
            </a:extLst>
          </p:cNvPr>
          <p:cNvPicPr/>
          <p:nvPr/>
        </p:nvPicPr>
        <p:blipFill>
          <a:blip r:embed="rId2"/>
          <a:stretch>
            <a:fillRect/>
          </a:stretch>
        </p:blipFill>
        <p:spPr>
          <a:xfrm>
            <a:off x="348343" y="5184061"/>
            <a:ext cx="4734278" cy="824853"/>
          </a:xfrm>
          <a:prstGeom prst="rect">
            <a:avLst/>
          </a:prstGeom>
        </p:spPr>
      </p:pic>
      <p:sp>
        <p:nvSpPr>
          <p:cNvPr id="8" name="矩形 7">
            <a:extLst>
              <a:ext uri="{FF2B5EF4-FFF2-40B4-BE49-F238E27FC236}">
                <a16:creationId xmlns:a16="http://schemas.microsoft.com/office/drawing/2014/main" id="{3818B24E-41F1-48D7-9E9F-1F2BF054B48A}"/>
              </a:ext>
            </a:extLst>
          </p:cNvPr>
          <p:cNvSpPr/>
          <p:nvPr/>
        </p:nvSpPr>
        <p:spPr>
          <a:xfrm>
            <a:off x="5882995" y="1329997"/>
            <a:ext cx="4410182" cy="323165"/>
          </a:xfrm>
          <a:prstGeom prst="rect">
            <a:avLst/>
          </a:prstGeom>
        </p:spPr>
        <p:txBody>
          <a:bodyPr wrap="none">
            <a:spAutoFit/>
          </a:bodyPr>
          <a:lstStyle/>
          <a:p>
            <a:pPr>
              <a:lnSpc>
                <a:spcPts val="1800"/>
              </a:lnSpc>
            </a:pPr>
            <a:r>
              <a:rPr lang="zh-CN" altLang="zh-CN" kern="0" dirty="0">
                <a:latin typeface="News Gothic MT" panose="020B0504020203020204" pitchFamily="34" charset="0"/>
                <a:cs typeface="宋体" panose="02010600030101010101" pitchFamily="2" charset="-122"/>
              </a:rPr>
              <a:t>其中的</a:t>
            </a:r>
            <a:r>
              <a:rPr lang="en-US" altLang="zh-CN" i="1" kern="0" dirty="0">
                <a:latin typeface="News Gothic MT" panose="020B0504020203020204" pitchFamily="34" charset="0"/>
                <a:cs typeface="宋体" panose="02010600030101010101" pitchFamily="2" charset="-122"/>
              </a:rPr>
              <a:t>σ</a:t>
            </a:r>
            <a:r>
              <a:rPr lang="zh-CN" altLang="zh-CN" kern="0" dirty="0">
                <a:latin typeface="News Gothic MT" panose="020B0504020203020204" pitchFamily="34" charset="0"/>
                <a:cs typeface="宋体" panose="02010600030101010101" pitchFamily="2" charset="-122"/>
              </a:rPr>
              <a:t>（</a:t>
            </a:r>
            <a:r>
              <a:rPr lang="en-US" altLang="zh-CN" kern="0" dirty="0">
                <a:latin typeface="News Gothic MT" panose="020B0504020203020204" pitchFamily="34" charset="0"/>
                <a:cs typeface="宋体" panose="02010600030101010101" pitchFamily="2" charset="-122"/>
              </a:rPr>
              <a:t>sigmoid</a:t>
            </a:r>
            <a:r>
              <a:rPr lang="zh-CN" altLang="zh-CN" kern="0" dirty="0">
                <a:latin typeface="News Gothic MT" panose="020B0504020203020204" pitchFamily="34" charset="0"/>
                <a:cs typeface="宋体" panose="02010600030101010101" pitchFamily="2" charset="-122"/>
              </a:rPr>
              <a:t>）激活函数的定义为：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52F167A6-BD3B-4BB9-9864-613FDEEF5004}"/>
              </a:ext>
            </a:extLst>
          </p:cNvPr>
          <p:cNvPicPr/>
          <p:nvPr/>
        </p:nvPicPr>
        <p:blipFill>
          <a:blip r:embed="rId3"/>
          <a:stretch>
            <a:fillRect/>
          </a:stretch>
        </p:blipFill>
        <p:spPr>
          <a:xfrm>
            <a:off x="5882995" y="1949494"/>
            <a:ext cx="4044776" cy="1266145"/>
          </a:xfrm>
          <a:prstGeom prst="rect">
            <a:avLst/>
          </a:prstGeom>
        </p:spPr>
      </p:pic>
      <p:sp>
        <p:nvSpPr>
          <p:cNvPr id="9" name="矩形 8">
            <a:extLst>
              <a:ext uri="{FF2B5EF4-FFF2-40B4-BE49-F238E27FC236}">
                <a16:creationId xmlns:a16="http://schemas.microsoft.com/office/drawing/2014/main" id="{3652402E-576B-40FA-A3EA-401C4557A47E}"/>
              </a:ext>
            </a:extLst>
          </p:cNvPr>
          <p:cNvSpPr/>
          <p:nvPr/>
        </p:nvSpPr>
        <p:spPr>
          <a:xfrm>
            <a:off x="5881496" y="3325862"/>
            <a:ext cx="5548504" cy="1015663"/>
          </a:xfrm>
          <a:prstGeom prst="rect">
            <a:avLst/>
          </a:prstGeom>
        </p:spPr>
        <p:txBody>
          <a:bodyPr wrap="square">
            <a:spAutoFit/>
          </a:bodyPr>
          <a:lstStyle/>
          <a:p>
            <a:pPr>
              <a:lnSpc>
                <a:spcPts val="1800"/>
              </a:lnSpc>
            </a:pPr>
            <a:r>
              <a:rPr lang="zh-CN" altLang="zh-CN" kern="0" dirty="0">
                <a:latin typeface="News Gothic MT" panose="020B0504020203020204" pitchFamily="34" charset="0"/>
                <a:cs typeface="宋体" panose="02010600030101010101" pitchFamily="2" charset="-122"/>
              </a:rPr>
              <a:t>先考虑最大化文本序列中所有该事件的联合概率来训练词向量。具体来说，给定一个长度为</a:t>
            </a:r>
            <a:r>
              <a:rPr lang="en-US" altLang="zh-CN" i="1" kern="0" dirty="0">
                <a:latin typeface="News Gothic MT" panose="020B0504020203020204" pitchFamily="34" charset="0"/>
                <a:cs typeface="宋体" panose="02010600030101010101" pitchFamily="2" charset="-122"/>
              </a:rPr>
              <a:t>T</a:t>
            </a:r>
            <a:r>
              <a:rPr lang="zh-CN" altLang="zh-CN" kern="0" dirty="0">
                <a:latin typeface="News Gothic MT" panose="020B0504020203020204" pitchFamily="34" charset="0"/>
                <a:cs typeface="宋体" panose="02010600030101010101" pitchFamily="2" charset="-122"/>
              </a:rPr>
              <a:t>的文本序列，设时间步</a:t>
            </a:r>
            <a:r>
              <a:rPr lang="en-US" altLang="zh-CN" i="1" kern="0" dirty="0">
                <a:latin typeface="News Gothic MT" panose="020B0504020203020204" pitchFamily="34" charset="0"/>
                <a:cs typeface="宋体" panose="02010600030101010101" pitchFamily="2" charset="-122"/>
              </a:rPr>
              <a:t>t</a:t>
            </a:r>
            <a:r>
              <a:rPr lang="zh-CN" altLang="zh-CN" kern="0" dirty="0">
                <a:latin typeface="News Gothic MT" panose="020B0504020203020204" pitchFamily="34" charset="0"/>
                <a:cs typeface="宋体" panose="02010600030101010101" pitchFamily="2" charset="-122"/>
              </a:rPr>
              <a:t>的词为</a:t>
            </a:r>
            <a:r>
              <a:rPr lang="en-US" altLang="zh-CN" i="1" kern="0" dirty="0">
                <a:latin typeface="News Gothic MT" panose="020B0504020203020204" pitchFamily="34" charset="0"/>
                <a:cs typeface="宋体" panose="02010600030101010101" pitchFamily="2" charset="-122"/>
              </a:rPr>
              <a:t>w</a:t>
            </a:r>
            <a:r>
              <a:rPr lang="en-US" altLang="zh-CN" kern="0" dirty="0">
                <a:latin typeface="News Gothic MT" panose="020B0504020203020204" pitchFamily="34" charset="0"/>
                <a:cs typeface="宋体" panose="02010600030101010101" pitchFamily="2" charset="-122"/>
              </a:rPr>
              <a:t>(</a:t>
            </a:r>
            <a:r>
              <a:rPr lang="en-US" altLang="zh-CN" i="1" kern="0" dirty="0">
                <a:latin typeface="News Gothic MT" panose="020B0504020203020204" pitchFamily="34" charset="0"/>
                <a:cs typeface="宋体" panose="02010600030101010101" pitchFamily="2" charset="-122"/>
              </a:rPr>
              <a:t>t</a:t>
            </a:r>
            <a:r>
              <a:rPr lang="en-US" altLang="zh-CN" kern="0" dirty="0">
                <a:latin typeface="News Gothic MT" panose="020B0504020203020204" pitchFamily="34" charset="0"/>
                <a:cs typeface="宋体" panose="02010600030101010101" pitchFamily="2" charset="-122"/>
              </a:rPr>
              <a:t>)</a:t>
            </a:r>
            <a:r>
              <a:rPr lang="zh-CN" altLang="zh-CN" kern="0" dirty="0">
                <a:latin typeface="News Gothic MT" panose="020B0504020203020204" pitchFamily="34" charset="0"/>
                <a:cs typeface="宋体" panose="02010600030101010101" pitchFamily="2" charset="-122"/>
              </a:rPr>
              <a:t>且背景窗口大小为</a:t>
            </a:r>
            <a:r>
              <a:rPr lang="en-US" altLang="zh-CN" i="1" kern="0" dirty="0">
                <a:latin typeface="News Gothic MT" panose="020B0504020203020204" pitchFamily="34" charset="0"/>
                <a:cs typeface="宋体" panose="02010600030101010101" pitchFamily="2" charset="-122"/>
              </a:rPr>
              <a:t>m</a:t>
            </a:r>
            <a:r>
              <a:rPr lang="zh-CN" altLang="zh-CN" kern="0" dirty="0">
                <a:latin typeface="News Gothic MT" panose="020B0504020203020204" pitchFamily="34" charset="0"/>
                <a:cs typeface="宋体" panose="02010600030101010101" pitchFamily="2" charset="-122"/>
              </a:rPr>
              <a:t>，考虑最大化联合概率</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1D7C7A66-6E50-4899-A120-4C31B74250B3}"/>
              </a:ext>
            </a:extLst>
          </p:cNvPr>
          <p:cNvPicPr/>
          <p:nvPr/>
        </p:nvPicPr>
        <p:blipFill>
          <a:blip r:embed="rId4"/>
          <a:stretch>
            <a:fillRect/>
          </a:stretch>
        </p:blipFill>
        <p:spPr>
          <a:xfrm>
            <a:off x="5881496" y="4657141"/>
            <a:ext cx="5336233" cy="1015663"/>
          </a:xfrm>
          <a:prstGeom prst="rect">
            <a:avLst/>
          </a:prstGeom>
        </p:spPr>
      </p:pic>
    </p:spTree>
    <p:extLst>
      <p:ext uri="{BB962C8B-B14F-4D97-AF65-F5344CB8AC3E}">
        <p14:creationId xmlns:p14="http://schemas.microsoft.com/office/powerpoint/2010/main" val="1138940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F88F60-0D8F-44F8-A1EF-6943A6576E28}"/>
              </a:ext>
            </a:extLst>
          </p:cNvPr>
          <p:cNvSpPr>
            <a:spLocks noGrp="1"/>
          </p:cNvSpPr>
          <p:nvPr>
            <p:ph type="body" sz="quarter" idx="10"/>
          </p:nvPr>
        </p:nvSpPr>
        <p:spPr/>
        <p:txBody>
          <a:bodyPr/>
          <a:lstStyle/>
          <a:p>
            <a:r>
              <a:rPr lang="zh-CN" altLang="en-US" dirty="0"/>
              <a:t>负采样（</a:t>
            </a:r>
            <a:r>
              <a:rPr lang="en-US" altLang="zh-CN" dirty="0"/>
              <a:t>negative sampling</a:t>
            </a:r>
            <a:r>
              <a:rPr lang="zh-CN" altLang="en-US" dirty="0"/>
              <a:t>）</a:t>
            </a:r>
          </a:p>
        </p:txBody>
      </p:sp>
      <p:sp>
        <p:nvSpPr>
          <p:cNvPr id="3" name="矩形 2">
            <a:extLst>
              <a:ext uri="{FF2B5EF4-FFF2-40B4-BE49-F238E27FC236}">
                <a16:creationId xmlns:a16="http://schemas.microsoft.com/office/drawing/2014/main" id="{913E7615-973B-4295-BA13-4A7BB8D2AE5A}"/>
              </a:ext>
            </a:extLst>
          </p:cNvPr>
          <p:cNvSpPr/>
          <p:nvPr/>
        </p:nvSpPr>
        <p:spPr>
          <a:xfrm>
            <a:off x="214504" y="1265286"/>
            <a:ext cx="4868117" cy="2862322"/>
          </a:xfrm>
          <a:prstGeom prst="rect">
            <a:avLst/>
          </a:prstGeom>
        </p:spPr>
        <p:txBody>
          <a:bodyPr wrap="square">
            <a:spAutoFit/>
          </a:bodyPr>
          <a:lstStyle/>
          <a:p>
            <a:pPr>
              <a:lnSpc>
                <a:spcPts val="1800"/>
              </a:lnSpc>
            </a:pPr>
            <a:r>
              <a:rPr lang="zh-CN" altLang="zh-CN" kern="0" dirty="0">
                <a:latin typeface="News Gothic MT" panose="020B0504020203020204" pitchFamily="34" charset="0"/>
                <a:cs typeface="宋体" panose="02010600030101010101" pitchFamily="2" charset="-122"/>
              </a:rPr>
              <a:t>然而，以上模型中包含的事件仅考虑了正类样本。这导致当所有词向量相等且值为无穷大时，以上的联合概率才被最大化为</a:t>
            </a:r>
            <a:r>
              <a:rPr lang="en-US" altLang="zh-CN" kern="0" dirty="0">
                <a:latin typeface="News Gothic MT" panose="020B0504020203020204" pitchFamily="34" charset="0"/>
                <a:cs typeface="宋体" panose="02010600030101010101" pitchFamily="2" charset="-122"/>
              </a:rPr>
              <a:t>1</a:t>
            </a:r>
            <a:r>
              <a:rPr lang="zh-CN" altLang="zh-CN" kern="0" dirty="0">
                <a:latin typeface="News Gothic MT" panose="020B0504020203020204" pitchFamily="34" charset="0"/>
                <a:cs typeface="宋体" panose="02010600030101010101" pitchFamily="2" charset="-122"/>
              </a:rPr>
              <a:t>。</a:t>
            </a:r>
            <a:endParaRPr lang="en-US" altLang="zh-CN" kern="0" dirty="0">
              <a:latin typeface="News Gothic MT" panose="020B0504020203020204" pitchFamily="34" charset="0"/>
              <a:cs typeface="宋体" panose="02010600030101010101" pitchFamily="2" charset="-122"/>
            </a:endParaRPr>
          </a:p>
          <a:p>
            <a:pPr>
              <a:lnSpc>
                <a:spcPts val="1800"/>
              </a:lnSpc>
            </a:pPr>
            <a:r>
              <a:rPr lang="zh-CN" altLang="zh-CN" kern="0" dirty="0">
                <a:latin typeface="News Gothic MT" panose="020B0504020203020204" pitchFamily="34" charset="0"/>
                <a:cs typeface="宋体" panose="02010600030101010101" pitchFamily="2" charset="-122"/>
              </a:rPr>
              <a:t>负采样通过采样并添加负类样本使目标函数更有意义。</a:t>
            </a:r>
            <a:endParaRPr lang="en-US" altLang="zh-CN" kern="0" dirty="0">
              <a:latin typeface="News Gothic MT" panose="020B0504020203020204" pitchFamily="34" charset="0"/>
              <a:cs typeface="宋体" panose="02010600030101010101" pitchFamily="2" charset="-122"/>
            </a:endParaRPr>
          </a:p>
          <a:p>
            <a:pPr>
              <a:lnSpc>
                <a:spcPts val="1800"/>
              </a:lnSpc>
            </a:pPr>
            <a:r>
              <a:rPr lang="zh-CN" altLang="zh-CN" kern="0" dirty="0">
                <a:latin typeface="News Gothic MT" panose="020B0504020203020204" pitchFamily="34" charset="0"/>
                <a:cs typeface="宋体" panose="02010600030101010101" pitchFamily="2" charset="-122"/>
              </a:rPr>
              <a:t>设背景词</a:t>
            </a:r>
            <a:r>
              <a:rPr lang="en-US" altLang="zh-CN" i="1" kern="0" dirty="0">
                <a:latin typeface="News Gothic MT" panose="020B0504020203020204" pitchFamily="34" charset="0"/>
                <a:cs typeface="宋体" panose="02010600030101010101" pitchFamily="2" charset="-122"/>
              </a:rPr>
              <a:t>wo</a:t>
            </a:r>
            <a:r>
              <a:rPr lang="zh-CN" altLang="zh-CN" kern="0" dirty="0">
                <a:latin typeface="News Gothic MT" panose="020B0504020203020204" pitchFamily="34" charset="0"/>
                <a:cs typeface="宋体" panose="02010600030101010101" pitchFamily="2" charset="-122"/>
              </a:rPr>
              <a:t>出现在中心词</a:t>
            </a:r>
            <a:r>
              <a:rPr lang="en-US" altLang="zh-CN" i="1" kern="0" dirty="0" err="1">
                <a:latin typeface="News Gothic MT" panose="020B0504020203020204" pitchFamily="34" charset="0"/>
                <a:cs typeface="宋体" panose="02010600030101010101" pitchFamily="2" charset="-122"/>
              </a:rPr>
              <a:t>wc</a:t>
            </a:r>
            <a:r>
              <a:rPr lang="zh-CN" altLang="zh-CN" kern="0" dirty="0">
                <a:latin typeface="News Gothic MT" panose="020B0504020203020204" pitchFamily="34" charset="0"/>
                <a:cs typeface="宋体" panose="02010600030101010101" pitchFamily="2" charset="-122"/>
              </a:rPr>
              <a:t>的一个背景窗口为事件</a:t>
            </a:r>
            <a:r>
              <a:rPr lang="en-US" altLang="zh-CN" i="1" kern="0" dirty="0">
                <a:latin typeface="News Gothic MT" panose="020B0504020203020204" pitchFamily="34" charset="0"/>
                <a:cs typeface="宋体" panose="02010600030101010101" pitchFamily="2" charset="-122"/>
              </a:rPr>
              <a:t>P</a:t>
            </a:r>
            <a:r>
              <a:rPr lang="zh-CN" altLang="zh-CN" kern="0" dirty="0">
                <a:latin typeface="News Gothic MT" panose="020B0504020203020204" pitchFamily="34" charset="0"/>
                <a:cs typeface="宋体" panose="02010600030101010101" pitchFamily="2" charset="-122"/>
              </a:rPr>
              <a:t>，根据分布</a:t>
            </a:r>
            <a:r>
              <a:rPr lang="en-US" altLang="zh-CN" i="1" kern="0" dirty="0">
                <a:latin typeface="News Gothic MT" panose="020B0504020203020204" pitchFamily="34" charset="0"/>
                <a:cs typeface="宋体" panose="02010600030101010101" pitchFamily="2" charset="-122"/>
              </a:rPr>
              <a:t>P</a:t>
            </a:r>
            <a:r>
              <a:rPr lang="en-US" altLang="zh-CN" kern="0" dirty="0">
                <a:latin typeface="News Gothic MT" panose="020B0504020203020204" pitchFamily="34" charset="0"/>
                <a:cs typeface="宋体" panose="02010600030101010101" pitchFamily="2" charset="-122"/>
              </a:rPr>
              <a:t>(</a:t>
            </a:r>
            <a:r>
              <a:rPr lang="en-US" altLang="zh-CN" i="1" kern="0" dirty="0">
                <a:latin typeface="News Gothic MT" panose="020B0504020203020204" pitchFamily="34" charset="0"/>
                <a:cs typeface="宋体" panose="02010600030101010101" pitchFamily="2" charset="-122"/>
              </a:rPr>
              <a:t>w</a:t>
            </a:r>
            <a:r>
              <a:rPr lang="en-US" altLang="zh-CN" kern="0" dirty="0">
                <a:latin typeface="News Gothic MT" panose="020B0504020203020204" pitchFamily="34" charset="0"/>
                <a:cs typeface="宋体" panose="02010600030101010101" pitchFamily="2" charset="-122"/>
              </a:rPr>
              <a:t>)</a:t>
            </a:r>
            <a:r>
              <a:rPr lang="zh-CN" altLang="zh-CN" kern="0" dirty="0">
                <a:latin typeface="News Gothic MT" panose="020B0504020203020204" pitchFamily="34" charset="0"/>
                <a:cs typeface="宋体" panose="02010600030101010101" pitchFamily="2" charset="-122"/>
              </a:rPr>
              <a:t>采样</a:t>
            </a:r>
            <a:r>
              <a:rPr lang="en-US" altLang="zh-CN" i="1" kern="0" dirty="0">
                <a:latin typeface="News Gothic MT" panose="020B0504020203020204" pitchFamily="34" charset="0"/>
                <a:cs typeface="宋体" panose="02010600030101010101" pitchFamily="2" charset="-122"/>
              </a:rPr>
              <a:t>K</a:t>
            </a:r>
            <a:r>
              <a:rPr lang="zh-CN" altLang="zh-CN" kern="0" dirty="0">
                <a:latin typeface="News Gothic MT" panose="020B0504020203020204" pitchFamily="34" charset="0"/>
                <a:cs typeface="宋体" panose="02010600030101010101" pitchFamily="2" charset="-122"/>
              </a:rPr>
              <a:t>个未出现在该背景窗口中的词，即噪声词。设噪声词</a:t>
            </a:r>
            <a:r>
              <a:rPr lang="en-US" altLang="zh-CN" i="1" kern="0" dirty="0" err="1">
                <a:latin typeface="News Gothic MT" panose="020B0504020203020204" pitchFamily="34" charset="0"/>
                <a:cs typeface="宋体" panose="02010600030101010101" pitchFamily="2" charset="-122"/>
              </a:rPr>
              <a:t>wk</a:t>
            </a:r>
            <a:r>
              <a:rPr lang="zh-CN" altLang="zh-CN" kern="0" dirty="0">
                <a:latin typeface="News Gothic MT" panose="020B0504020203020204" pitchFamily="34" charset="0"/>
                <a:cs typeface="宋体" panose="02010600030101010101" pitchFamily="2" charset="-122"/>
              </a:rPr>
              <a:t>（</a:t>
            </a:r>
            <a:r>
              <a:rPr lang="en-US" altLang="zh-CN" i="1" kern="0" dirty="0">
                <a:latin typeface="News Gothic MT" panose="020B0504020203020204" pitchFamily="34" charset="0"/>
                <a:cs typeface="宋体" panose="02010600030101010101" pitchFamily="2" charset="-122"/>
              </a:rPr>
              <a:t>k</a:t>
            </a:r>
            <a:r>
              <a:rPr lang="en-US" altLang="zh-CN" kern="0" dirty="0">
                <a:latin typeface="News Gothic MT" panose="020B0504020203020204" pitchFamily="34" charset="0"/>
                <a:cs typeface="宋体" panose="02010600030101010101" pitchFamily="2" charset="-122"/>
              </a:rPr>
              <a:t>=1,…,</a:t>
            </a:r>
            <a:r>
              <a:rPr lang="en-US" altLang="zh-CN" i="1" kern="0" dirty="0">
                <a:latin typeface="News Gothic MT" panose="020B0504020203020204" pitchFamily="34" charset="0"/>
                <a:cs typeface="宋体" panose="02010600030101010101" pitchFamily="2" charset="-122"/>
              </a:rPr>
              <a:t>K</a:t>
            </a:r>
            <a:r>
              <a:rPr lang="zh-CN" altLang="zh-CN" kern="0" dirty="0">
                <a:latin typeface="News Gothic MT" panose="020B0504020203020204" pitchFamily="34" charset="0"/>
                <a:cs typeface="宋体" panose="02010600030101010101" pitchFamily="2" charset="-122"/>
              </a:rPr>
              <a:t>）不出现在中心词</a:t>
            </a:r>
            <a:r>
              <a:rPr lang="en-US" altLang="zh-CN" i="1" kern="0" dirty="0" err="1">
                <a:latin typeface="News Gothic MT" panose="020B0504020203020204" pitchFamily="34" charset="0"/>
                <a:cs typeface="宋体" panose="02010600030101010101" pitchFamily="2" charset="-122"/>
              </a:rPr>
              <a:t>wc</a:t>
            </a:r>
            <a:r>
              <a:rPr lang="zh-CN" altLang="zh-CN" kern="0" dirty="0">
                <a:latin typeface="News Gothic MT" panose="020B0504020203020204" pitchFamily="34" charset="0"/>
                <a:cs typeface="宋体" panose="02010600030101010101" pitchFamily="2" charset="-122"/>
              </a:rPr>
              <a:t>的该背景窗口为事件</a:t>
            </a:r>
            <a:r>
              <a:rPr lang="en-US" altLang="zh-CN" i="1" kern="0" dirty="0" err="1">
                <a:latin typeface="News Gothic MT" panose="020B0504020203020204" pitchFamily="34" charset="0"/>
                <a:cs typeface="宋体" panose="02010600030101010101" pitchFamily="2" charset="-122"/>
              </a:rPr>
              <a:t>Nk</a:t>
            </a:r>
            <a:r>
              <a:rPr lang="zh-CN" altLang="zh-CN" kern="0" dirty="0">
                <a:latin typeface="News Gothic MT" panose="020B0504020203020204" pitchFamily="34" charset="0"/>
                <a:cs typeface="宋体" panose="02010600030101010101" pitchFamily="2" charset="-122"/>
              </a:rPr>
              <a:t>。假设同时含有正类样本和负类样本的事件</a:t>
            </a:r>
            <a:r>
              <a:rPr lang="en-US" altLang="zh-CN" i="1" kern="0" dirty="0">
                <a:latin typeface="News Gothic MT" panose="020B0504020203020204" pitchFamily="34" charset="0"/>
                <a:cs typeface="宋体" panose="02010600030101010101" pitchFamily="2" charset="-122"/>
              </a:rPr>
              <a:t>P</a:t>
            </a:r>
            <a:r>
              <a:rPr lang="en-US" altLang="zh-CN" kern="0" dirty="0">
                <a:latin typeface="News Gothic MT" panose="020B0504020203020204" pitchFamily="34" charset="0"/>
                <a:cs typeface="宋体" panose="02010600030101010101" pitchFamily="2" charset="-122"/>
              </a:rPr>
              <a:t>,</a:t>
            </a:r>
            <a:r>
              <a:rPr lang="en-US" altLang="zh-CN" i="1" kern="0" dirty="0">
                <a:latin typeface="News Gothic MT" panose="020B0504020203020204" pitchFamily="34" charset="0"/>
                <a:cs typeface="宋体" panose="02010600030101010101" pitchFamily="2" charset="-122"/>
              </a:rPr>
              <a:t>N</a:t>
            </a:r>
            <a:r>
              <a:rPr lang="en-US" altLang="zh-CN" kern="0" dirty="0">
                <a:latin typeface="News Gothic MT" panose="020B0504020203020204" pitchFamily="34" charset="0"/>
                <a:cs typeface="宋体" panose="02010600030101010101" pitchFamily="2" charset="-122"/>
              </a:rPr>
              <a:t>1,…,</a:t>
            </a:r>
            <a:r>
              <a:rPr lang="en-US" altLang="zh-CN" i="1" kern="0" dirty="0">
                <a:latin typeface="News Gothic MT" panose="020B0504020203020204" pitchFamily="34" charset="0"/>
                <a:cs typeface="宋体" panose="02010600030101010101" pitchFamily="2" charset="-122"/>
              </a:rPr>
              <a:t>NK</a:t>
            </a:r>
            <a:r>
              <a:rPr lang="zh-CN" altLang="zh-CN" kern="0" dirty="0">
                <a:latin typeface="News Gothic MT" panose="020B0504020203020204" pitchFamily="34" charset="0"/>
                <a:cs typeface="宋体" panose="02010600030101010101" pitchFamily="2" charset="-122"/>
              </a:rPr>
              <a:t>相互独立，负采样将以上需要最大化的仅考虑正类样本的联合概率改写为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9D9C7F5-02D5-4FC8-AF25-ACF9148D188C}"/>
              </a:ext>
            </a:extLst>
          </p:cNvPr>
          <p:cNvPicPr/>
          <p:nvPr/>
        </p:nvPicPr>
        <p:blipFill>
          <a:blip r:embed="rId2"/>
          <a:stretch>
            <a:fillRect/>
          </a:stretch>
        </p:blipFill>
        <p:spPr>
          <a:xfrm>
            <a:off x="214504" y="4427292"/>
            <a:ext cx="4635082" cy="1165422"/>
          </a:xfrm>
          <a:prstGeom prst="rect">
            <a:avLst/>
          </a:prstGeom>
        </p:spPr>
      </p:pic>
      <p:sp>
        <p:nvSpPr>
          <p:cNvPr id="5" name="矩形 4">
            <a:extLst>
              <a:ext uri="{FF2B5EF4-FFF2-40B4-BE49-F238E27FC236}">
                <a16:creationId xmlns:a16="http://schemas.microsoft.com/office/drawing/2014/main" id="{063F809B-9BBC-4481-8528-D7BF6E90754C}"/>
              </a:ext>
            </a:extLst>
          </p:cNvPr>
          <p:cNvSpPr/>
          <p:nvPr/>
        </p:nvSpPr>
        <p:spPr>
          <a:xfrm>
            <a:off x="5973943" y="804019"/>
            <a:ext cx="2954655" cy="323165"/>
          </a:xfrm>
          <a:prstGeom prst="rect">
            <a:avLst/>
          </a:prstGeom>
        </p:spPr>
        <p:txBody>
          <a:bodyPr wrap="none">
            <a:spAutoFit/>
          </a:bodyPr>
          <a:lstStyle/>
          <a:p>
            <a:pPr>
              <a:lnSpc>
                <a:spcPts val="1800"/>
              </a:lnSpc>
              <a:spcAft>
                <a:spcPts val="1200"/>
              </a:spcAft>
            </a:pPr>
            <a:r>
              <a:rPr lang="zh-CN" altLang="zh-CN" kern="0" dirty="0">
                <a:latin typeface="News Gothic MT" panose="020B0504020203020204" pitchFamily="34" charset="0"/>
                <a:cs typeface="宋体" panose="02010600030101010101" pitchFamily="2" charset="-122"/>
              </a:rPr>
              <a:t>其中条件概率被近似表示为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36935A3D-B3FC-4F83-A4E4-1133E62FA086}"/>
              </a:ext>
            </a:extLst>
          </p:cNvPr>
          <p:cNvPicPr/>
          <p:nvPr/>
        </p:nvPicPr>
        <p:blipFill>
          <a:blip r:embed="rId3"/>
          <a:stretch>
            <a:fillRect/>
          </a:stretch>
        </p:blipFill>
        <p:spPr>
          <a:xfrm>
            <a:off x="5973943" y="1396284"/>
            <a:ext cx="5700986" cy="1199959"/>
          </a:xfrm>
          <a:prstGeom prst="rect">
            <a:avLst/>
          </a:prstGeom>
        </p:spPr>
      </p:pic>
      <p:sp>
        <p:nvSpPr>
          <p:cNvPr id="7" name="矩形 6">
            <a:extLst>
              <a:ext uri="{FF2B5EF4-FFF2-40B4-BE49-F238E27FC236}">
                <a16:creationId xmlns:a16="http://schemas.microsoft.com/office/drawing/2014/main" id="{C0A7C90A-18E3-4A34-9E48-89F9F064486C}"/>
              </a:ext>
            </a:extLst>
          </p:cNvPr>
          <p:cNvSpPr/>
          <p:nvPr/>
        </p:nvSpPr>
        <p:spPr>
          <a:xfrm>
            <a:off x="5881496" y="2746019"/>
            <a:ext cx="6096000" cy="553998"/>
          </a:xfrm>
          <a:prstGeom prst="rect">
            <a:avLst/>
          </a:prstGeom>
        </p:spPr>
        <p:txBody>
          <a:bodyPr>
            <a:spAutoFit/>
          </a:bodyPr>
          <a:lstStyle/>
          <a:p>
            <a:pPr>
              <a:lnSpc>
                <a:spcPts val="1800"/>
              </a:lnSpc>
            </a:pPr>
            <a:r>
              <a:rPr lang="zh-CN" altLang="zh-CN" kern="0" dirty="0">
                <a:latin typeface="News Gothic MT" panose="020B0504020203020204" pitchFamily="34" charset="0"/>
                <a:cs typeface="宋体" panose="02010600030101010101" pitchFamily="2" charset="-122"/>
              </a:rPr>
              <a:t>设文本序列中时间步</a:t>
            </a:r>
            <a:r>
              <a:rPr lang="en-US" altLang="zh-CN" i="1" kern="0" dirty="0">
                <a:latin typeface="News Gothic MT" panose="020B0504020203020204" pitchFamily="34" charset="0"/>
                <a:cs typeface="宋体" panose="02010600030101010101" pitchFamily="2" charset="-122"/>
              </a:rPr>
              <a:t>t</a:t>
            </a:r>
            <a:r>
              <a:rPr lang="zh-CN" altLang="zh-CN" kern="0" dirty="0">
                <a:latin typeface="News Gothic MT" panose="020B0504020203020204" pitchFamily="34" charset="0"/>
                <a:cs typeface="宋体" panose="02010600030101010101" pitchFamily="2" charset="-122"/>
              </a:rPr>
              <a:t>的词</a:t>
            </a:r>
            <a:r>
              <a:rPr lang="en-US" altLang="zh-CN" i="1" kern="0" dirty="0">
                <a:latin typeface="News Gothic MT" panose="020B0504020203020204" pitchFamily="34" charset="0"/>
                <a:cs typeface="宋体" panose="02010600030101010101" pitchFamily="2" charset="-122"/>
              </a:rPr>
              <a:t>w</a:t>
            </a:r>
            <a:r>
              <a:rPr lang="en-US" altLang="zh-CN" kern="0" dirty="0">
                <a:latin typeface="News Gothic MT" panose="020B0504020203020204" pitchFamily="34" charset="0"/>
                <a:cs typeface="宋体" panose="02010600030101010101" pitchFamily="2" charset="-122"/>
              </a:rPr>
              <a:t>(</a:t>
            </a:r>
            <a:r>
              <a:rPr lang="en-US" altLang="zh-CN" i="1" kern="0" dirty="0">
                <a:latin typeface="News Gothic MT" panose="020B0504020203020204" pitchFamily="34" charset="0"/>
                <a:cs typeface="宋体" panose="02010600030101010101" pitchFamily="2" charset="-122"/>
              </a:rPr>
              <a:t>t</a:t>
            </a:r>
            <a:r>
              <a:rPr lang="en-US" altLang="zh-CN" kern="0" dirty="0">
                <a:latin typeface="News Gothic MT" panose="020B0504020203020204" pitchFamily="34" charset="0"/>
                <a:cs typeface="宋体" panose="02010600030101010101" pitchFamily="2" charset="-122"/>
              </a:rPr>
              <a:t>)</a:t>
            </a:r>
            <a:r>
              <a:rPr lang="zh-CN" altLang="zh-CN" kern="0" dirty="0">
                <a:latin typeface="News Gothic MT" panose="020B0504020203020204" pitchFamily="34" charset="0"/>
                <a:cs typeface="宋体" panose="02010600030101010101" pitchFamily="2" charset="-122"/>
              </a:rPr>
              <a:t>在词典中的索引为</a:t>
            </a:r>
            <a:r>
              <a:rPr lang="en-US" altLang="zh-CN" i="1" kern="0" dirty="0">
                <a:latin typeface="News Gothic MT" panose="020B0504020203020204" pitchFamily="34" charset="0"/>
                <a:cs typeface="宋体" panose="02010600030101010101" pitchFamily="2" charset="-122"/>
              </a:rPr>
              <a:t>it</a:t>
            </a:r>
            <a:r>
              <a:rPr lang="zh-CN" altLang="zh-CN" kern="0" dirty="0">
                <a:latin typeface="News Gothic MT" panose="020B0504020203020204" pitchFamily="34" charset="0"/>
                <a:cs typeface="宋体" panose="02010600030101010101" pitchFamily="2" charset="-122"/>
              </a:rPr>
              <a:t>，噪声词</a:t>
            </a:r>
            <a:r>
              <a:rPr lang="en-US" altLang="zh-CN" i="1" kern="0" dirty="0" err="1">
                <a:latin typeface="News Gothic MT" panose="020B0504020203020204" pitchFamily="34" charset="0"/>
                <a:cs typeface="宋体" panose="02010600030101010101" pitchFamily="2" charset="-122"/>
              </a:rPr>
              <a:t>wk</a:t>
            </a:r>
            <a:r>
              <a:rPr lang="zh-CN" altLang="zh-CN" kern="0" dirty="0">
                <a:latin typeface="News Gothic MT" panose="020B0504020203020204" pitchFamily="34" charset="0"/>
                <a:cs typeface="宋体" panose="02010600030101010101" pitchFamily="2" charset="-122"/>
              </a:rPr>
              <a:t>在词典中的索引为</a:t>
            </a:r>
            <a:r>
              <a:rPr lang="en-US" altLang="zh-CN" i="1" kern="0" dirty="0" err="1">
                <a:latin typeface="News Gothic MT" panose="020B0504020203020204" pitchFamily="34" charset="0"/>
                <a:cs typeface="宋体" panose="02010600030101010101" pitchFamily="2" charset="-122"/>
              </a:rPr>
              <a:t>hk</a:t>
            </a:r>
            <a:r>
              <a:rPr lang="zh-CN" altLang="zh-CN" kern="0" dirty="0">
                <a:latin typeface="News Gothic MT" panose="020B0504020203020204" pitchFamily="34" charset="0"/>
                <a:cs typeface="宋体" panose="02010600030101010101" pitchFamily="2" charset="-122"/>
              </a:rPr>
              <a:t>。有关以上条件概率的对数损失为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5F809624-C897-4260-8842-D87FC24F73EC}"/>
              </a:ext>
            </a:extLst>
          </p:cNvPr>
          <p:cNvPicPr/>
          <p:nvPr/>
        </p:nvPicPr>
        <p:blipFill>
          <a:blip r:embed="rId4"/>
          <a:stretch>
            <a:fillRect/>
          </a:stretch>
        </p:blipFill>
        <p:spPr>
          <a:xfrm>
            <a:off x="5870608" y="3705296"/>
            <a:ext cx="6095999" cy="2189317"/>
          </a:xfrm>
          <a:prstGeom prst="rect">
            <a:avLst/>
          </a:prstGeom>
        </p:spPr>
      </p:pic>
    </p:spTree>
    <p:extLst>
      <p:ext uri="{BB962C8B-B14F-4D97-AF65-F5344CB8AC3E}">
        <p14:creationId xmlns:p14="http://schemas.microsoft.com/office/powerpoint/2010/main" val="1242431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0C39EC-2DAB-4ABB-AB6D-C27211019C8C}"/>
              </a:ext>
            </a:extLst>
          </p:cNvPr>
          <p:cNvSpPr>
            <a:spLocks noGrp="1"/>
          </p:cNvSpPr>
          <p:nvPr>
            <p:ph type="body" sz="quarter" idx="10"/>
          </p:nvPr>
        </p:nvSpPr>
        <p:spPr/>
        <p:txBody>
          <a:bodyPr/>
          <a:lstStyle/>
          <a:p>
            <a:r>
              <a:rPr lang="zh-CN" altLang="zh-CN" dirty="0"/>
              <a:t>层序</a:t>
            </a:r>
            <a:r>
              <a:rPr lang="en-US" altLang="zh-CN" dirty="0" err="1"/>
              <a:t>softmax</a:t>
            </a:r>
            <a:endParaRPr lang="zh-CN" altLang="zh-CN" dirty="0"/>
          </a:p>
        </p:txBody>
      </p:sp>
      <p:sp>
        <p:nvSpPr>
          <p:cNvPr id="3" name="矩形 2">
            <a:extLst>
              <a:ext uri="{FF2B5EF4-FFF2-40B4-BE49-F238E27FC236}">
                <a16:creationId xmlns:a16="http://schemas.microsoft.com/office/drawing/2014/main" id="{DDEC1AD6-F50D-44E2-8CFB-C85A478FA04E}"/>
              </a:ext>
            </a:extLst>
          </p:cNvPr>
          <p:cNvSpPr/>
          <p:nvPr/>
        </p:nvSpPr>
        <p:spPr>
          <a:xfrm>
            <a:off x="-832757" y="1203849"/>
            <a:ext cx="5698671" cy="923330"/>
          </a:xfrm>
          <a:prstGeom prst="rect">
            <a:avLst/>
          </a:prstGeom>
        </p:spPr>
        <p:txBody>
          <a:bodyPr wrap="square">
            <a:spAutoFit/>
          </a:bodyPr>
          <a:lstStyle/>
          <a:p>
            <a:pPr marL="990600">
              <a:spcAft>
                <a:spcPts val="0"/>
              </a:spcAft>
            </a:pPr>
            <a:r>
              <a:rPr lang="zh-CN" altLang="zh-CN" dirty="0">
                <a:latin typeface="News Gothic MT" panose="020B0504020203020204" pitchFamily="34" charset="0"/>
                <a:cs typeface="宋体" panose="02010600030101010101" pitchFamily="2" charset="-122"/>
              </a:rPr>
              <a:t>层序</a:t>
            </a:r>
            <a:r>
              <a:rPr lang="en-US" altLang="zh-CN" dirty="0" err="1">
                <a:latin typeface="News Gothic MT" panose="020B0504020203020204" pitchFamily="34" charset="0"/>
                <a:cs typeface="宋体" panose="02010600030101010101" pitchFamily="2" charset="-122"/>
              </a:rPr>
              <a:t>softmax</a:t>
            </a:r>
            <a:r>
              <a:rPr lang="zh-CN" altLang="zh-CN" dirty="0">
                <a:latin typeface="News Gothic MT" panose="020B0504020203020204" pitchFamily="34" charset="0"/>
                <a:cs typeface="宋体" panose="02010600030101010101" pitchFamily="2" charset="-122"/>
              </a:rPr>
              <a:t>是另一种近似训练法。通过使用了二叉树数据结构，树的每个叶结点可以表示词典</a:t>
            </a:r>
            <a:r>
              <a:rPr lang="en-US" altLang="zh-CN" dirty="0">
                <a:latin typeface="News Gothic MT" panose="020B0504020203020204" pitchFamily="34" charset="0"/>
                <a:cs typeface="宋体" panose="02010600030101010101" pitchFamily="2" charset="-122"/>
              </a:rPr>
              <a:t>V</a:t>
            </a:r>
            <a:r>
              <a:rPr lang="zh-CN" altLang="zh-CN" dirty="0">
                <a:latin typeface="News Gothic MT" panose="020B0504020203020204" pitchFamily="34" charset="0"/>
                <a:cs typeface="宋体" panose="02010600030101010101" pitchFamily="2" charset="-122"/>
              </a:rPr>
              <a:t>中的每个词。</a:t>
            </a:r>
            <a:endParaRPr lang="zh-CN" altLang="zh-CN" dirty="0">
              <a:latin typeface="宋体" panose="02010600030101010101" pitchFamily="2" charset="-122"/>
              <a:cs typeface="宋体" panose="02010600030101010101" pitchFamily="2" charset="-122"/>
            </a:endParaRPr>
          </a:p>
        </p:txBody>
      </p:sp>
      <p:pic>
        <p:nvPicPr>
          <p:cNvPr id="4" name="图形 21">
            <a:extLst>
              <a:ext uri="{FF2B5EF4-FFF2-40B4-BE49-F238E27FC236}">
                <a16:creationId xmlns:a16="http://schemas.microsoft.com/office/drawing/2014/main" id="{FE2FB4E5-2F1B-43E8-AAF5-70207F844D03}"/>
              </a:ext>
            </a:extLst>
          </p:cNvPr>
          <p:cNvPicPr/>
          <p:nvPr/>
        </p:nvPicPr>
        <p:blipFill>
          <a:blip r:embed="rId2">
            <a:extLst>
              <a:ext uri="{96DAC541-7B7A-43D3-8B79-37D633B846F1}">
                <asvg:svgBlip xmlns:asvg="http://schemas.microsoft.com/office/drawing/2016/SVG/main" r:embed="rId3"/>
              </a:ext>
            </a:extLst>
          </a:blip>
          <a:stretch>
            <a:fillRect/>
          </a:stretch>
        </p:blipFill>
        <p:spPr>
          <a:xfrm>
            <a:off x="214504" y="2398083"/>
            <a:ext cx="4953000" cy="2524125"/>
          </a:xfrm>
          <a:prstGeom prst="rect">
            <a:avLst/>
          </a:prstGeom>
        </p:spPr>
      </p:pic>
      <p:sp>
        <p:nvSpPr>
          <p:cNvPr id="5" name="矩形 4">
            <a:extLst>
              <a:ext uri="{FF2B5EF4-FFF2-40B4-BE49-F238E27FC236}">
                <a16:creationId xmlns:a16="http://schemas.microsoft.com/office/drawing/2014/main" id="{1389A18C-F8F4-4576-A635-B84E37A53EFF}"/>
              </a:ext>
            </a:extLst>
          </p:cNvPr>
          <p:cNvSpPr/>
          <p:nvPr/>
        </p:nvSpPr>
        <p:spPr>
          <a:xfrm>
            <a:off x="5399315" y="880684"/>
            <a:ext cx="6096000" cy="1246495"/>
          </a:xfrm>
          <a:prstGeom prst="rect">
            <a:avLst/>
          </a:prstGeom>
        </p:spPr>
        <p:txBody>
          <a:bodyPr>
            <a:spAutoFit/>
          </a:bodyPr>
          <a:lstStyle/>
          <a:p>
            <a:pPr>
              <a:lnSpc>
                <a:spcPts val="1800"/>
              </a:lnSpc>
            </a:pPr>
            <a:r>
              <a:rPr lang="zh-CN" altLang="zh-CN" kern="0" dirty="0">
                <a:latin typeface="News Gothic MT" panose="020B0504020203020204" pitchFamily="34" charset="0"/>
                <a:cs typeface="宋体" panose="02010600030101010101" pitchFamily="2" charset="-122"/>
              </a:rPr>
              <a:t>假设</a:t>
            </a:r>
            <a:r>
              <a:rPr lang="en-US" altLang="zh-CN" sz="2400" i="1" kern="100" dirty="0">
                <a:latin typeface="MathJax_Math"/>
                <a:ea typeface="等线" panose="02010600030101010101" pitchFamily="2" charset="-122"/>
                <a:cs typeface="Times New Roman" panose="02020603050405020304" pitchFamily="18" charset="0"/>
              </a:rPr>
              <a:t>L</a:t>
            </a:r>
            <a:r>
              <a:rPr lang="en-US" altLang="zh-CN" sz="2400" kern="100" dirty="0">
                <a:latin typeface="MathJax_Main"/>
                <a:ea typeface="等线" panose="02010600030101010101" pitchFamily="2" charset="-122"/>
                <a:cs typeface="Times New Roman" panose="02020603050405020304" pitchFamily="18" charset="0"/>
              </a:rPr>
              <a:t>(</a:t>
            </a:r>
            <a:r>
              <a:rPr lang="en-US" altLang="zh-CN" sz="2400" i="1" kern="100" dirty="0">
                <a:latin typeface="MathJax_Math"/>
                <a:ea typeface="等线" panose="02010600030101010101" pitchFamily="2" charset="-122"/>
                <a:cs typeface="Times New Roman" panose="02020603050405020304" pitchFamily="18" charset="0"/>
              </a:rPr>
              <a:t>w</a:t>
            </a:r>
            <a:r>
              <a:rPr lang="en-US" altLang="zh-CN" sz="2400" kern="100" dirty="0">
                <a:latin typeface="MathJax_Main"/>
                <a:ea typeface="等线" panose="02010600030101010101" pitchFamily="2" charset="-122"/>
                <a:cs typeface="Times New Roman" panose="02020603050405020304" pitchFamily="18" charset="0"/>
              </a:rPr>
              <a:t>)</a:t>
            </a:r>
            <a:r>
              <a:rPr lang="zh-CN" altLang="zh-CN" kern="0" dirty="0">
                <a:latin typeface="News Gothic MT" panose="020B0504020203020204" pitchFamily="34" charset="0"/>
                <a:cs typeface="宋体" panose="02010600030101010101" pitchFamily="2" charset="-122"/>
              </a:rPr>
              <a:t>为从二叉树的根结点到词</a:t>
            </a:r>
            <a:r>
              <a:rPr lang="en-US" altLang="zh-CN" i="1" kern="0" dirty="0">
                <a:latin typeface="News Gothic MT" panose="020B0504020203020204" pitchFamily="34" charset="0"/>
                <a:cs typeface="宋体" panose="02010600030101010101" pitchFamily="2" charset="-122"/>
              </a:rPr>
              <a:t>w</a:t>
            </a:r>
            <a:r>
              <a:rPr lang="zh-CN" altLang="zh-CN" kern="0" dirty="0">
                <a:latin typeface="News Gothic MT" panose="020B0504020203020204" pitchFamily="34" charset="0"/>
                <a:cs typeface="宋体" panose="02010600030101010101" pitchFamily="2" charset="-122"/>
              </a:rPr>
              <a:t>的叶结点的路径（包括根结点和叶结点）上的结点数。设</a:t>
            </a:r>
            <a:r>
              <a:rPr lang="en-US" altLang="zh-CN" sz="2400" i="1" kern="100" dirty="0">
                <a:latin typeface="MathJax_Math"/>
                <a:ea typeface="等线" panose="02010600030101010101" pitchFamily="2" charset="-122"/>
                <a:cs typeface="Times New Roman" panose="02020603050405020304" pitchFamily="18" charset="0"/>
              </a:rPr>
              <a:t>n</a:t>
            </a:r>
            <a:r>
              <a:rPr lang="en-US" altLang="zh-CN" sz="2400" kern="100" dirty="0">
                <a:latin typeface="MathJax_Main"/>
                <a:ea typeface="等线" panose="02010600030101010101" pitchFamily="2" charset="-122"/>
                <a:cs typeface="Times New Roman" panose="02020603050405020304" pitchFamily="18" charset="0"/>
              </a:rPr>
              <a:t>(</a:t>
            </a:r>
            <a:r>
              <a:rPr lang="en-US" altLang="zh-CN" sz="2400" i="1" kern="100" dirty="0" err="1">
                <a:latin typeface="MathJax_Math"/>
                <a:ea typeface="等线" panose="02010600030101010101" pitchFamily="2" charset="-122"/>
                <a:cs typeface="Times New Roman" panose="02020603050405020304" pitchFamily="18" charset="0"/>
              </a:rPr>
              <a:t>w</a:t>
            </a:r>
            <a:r>
              <a:rPr lang="en-US" altLang="zh-CN" sz="2400" kern="100" dirty="0" err="1">
                <a:latin typeface="MathJax_Main"/>
                <a:ea typeface="等线" panose="02010600030101010101" pitchFamily="2" charset="-122"/>
                <a:cs typeface="Times New Roman" panose="02020603050405020304" pitchFamily="18" charset="0"/>
              </a:rPr>
              <a:t>,</a:t>
            </a:r>
            <a:r>
              <a:rPr lang="en-US" altLang="zh-CN" sz="2400" i="1" kern="100" dirty="0" err="1">
                <a:latin typeface="MathJax_Math"/>
                <a:ea typeface="等线" panose="02010600030101010101" pitchFamily="2" charset="-122"/>
                <a:cs typeface="Times New Roman" panose="02020603050405020304" pitchFamily="18" charset="0"/>
              </a:rPr>
              <a:t>j</a:t>
            </a:r>
            <a:r>
              <a:rPr lang="en-US" altLang="zh-CN" sz="2400" kern="100" dirty="0">
                <a:latin typeface="MathJax_Main"/>
                <a:ea typeface="等线" panose="02010600030101010101" pitchFamily="2" charset="-122"/>
                <a:cs typeface="Times New Roman" panose="02020603050405020304" pitchFamily="18" charset="0"/>
              </a:rPr>
              <a:t>)</a:t>
            </a:r>
            <a:r>
              <a:rPr lang="zh-CN" altLang="zh-CN" kern="0" dirty="0">
                <a:latin typeface="News Gothic MT" panose="020B0504020203020204" pitchFamily="34" charset="0"/>
                <a:cs typeface="宋体" panose="02010600030101010101" pitchFamily="2" charset="-122"/>
              </a:rPr>
              <a:t>为该路径上第</a:t>
            </a:r>
            <a:r>
              <a:rPr lang="en-US" altLang="zh-CN" i="1" kern="0" dirty="0">
                <a:latin typeface="News Gothic MT" panose="020B0504020203020204" pitchFamily="34" charset="0"/>
                <a:cs typeface="宋体" panose="02010600030101010101" pitchFamily="2" charset="-122"/>
              </a:rPr>
              <a:t>j</a:t>
            </a:r>
            <a:r>
              <a:rPr lang="zh-CN" altLang="zh-CN" kern="0" dirty="0">
                <a:latin typeface="News Gothic MT" panose="020B0504020203020204" pitchFamily="34" charset="0"/>
                <a:cs typeface="宋体" panose="02010600030101010101" pitchFamily="2" charset="-122"/>
              </a:rPr>
              <a:t>个结点，并设该结点的背景词向量为</a:t>
            </a:r>
            <a:r>
              <a:rPr lang="en-US" altLang="zh-CN" sz="2400" b="1" i="1" kern="100" dirty="0">
                <a:latin typeface="MathJax_Math"/>
                <a:ea typeface="等线" panose="02010600030101010101" pitchFamily="2" charset="-122"/>
                <a:cs typeface="Times New Roman" panose="02020603050405020304" pitchFamily="18" charset="0"/>
              </a:rPr>
              <a:t>u</a:t>
            </a:r>
            <a:r>
              <a:rPr lang="en-US" altLang="zh-CN" sz="1400" i="1" kern="100" dirty="0">
                <a:latin typeface="MathJax_Math"/>
                <a:ea typeface="等线" panose="02010600030101010101" pitchFamily="2" charset="-122"/>
                <a:cs typeface="Times New Roman" panose="02020603050405020304" pitchFamily="18" charset="0"/>
              </a:rPr>
              <a:t>n</a:t>
            </a:r>
            <a:r>
              <a:rPr lang="en-US" altLang="zh-CN" sz="1400" kern="100" dirty="0">
                <a:latin typeface="MathJax_Main"/>
                <a:ea typeface="等线" panose="02010600030101010101" pitchFamily="2" charset="-122"/>
                <a:cs typeface="Times New Roman" panose="02020603050405020304" pitchFamily="18" charset="0"/>
              </a:rPr>
              <a:t>(</a:t>
            </a:r>
            <a:r>
              <a:rPr lang="en-US" altLang="zh-CN" sz="1400" i="1" kern="100" dirty="0" err="1">
                <a:latin typeface="MathJax_Math"/>
                <a:ea typeface="等线" panose="02010600030101010101" pitchFamily="2" charset="-122"/>
                <a:cs typeface="Times New Roman" panose="02020603050405020304" pitchFamily="18" charset="0"/>
              </a:rPr>
              <a:t>w</a:t>
            </a:r>
            <a:r>
              <a:rPr lang="en-US" altLang="zh-CN" sz="1400" kern="100" dirty="0" err="1">
                <a:latin typeface="MathJax_Main"/>
                <a:ea typeface="等线" panose="02010600030101010101" pitchFamily="2" charset="-122"/>
                <a:cs typeface="Times New Roman" panose="02020603050405020304" pitchFamily="18" charset="0"/>
              </a:rPr>
              <a:t>,</a:t>
            </a:r>
            <a:r>
              <a:rPr lang="en-US" altLang="zh-CN" sz="1400" i="1" kern="100" dirty="0" err="1">
                <a:latin typeface="MathJax_Math"/>
                <a:ea typeface="等线" panose="02010600030101010101" pitchFamily="2" charset="-122"/>
                <a:cs typeface="Times New Roman" panose="02020603050405020304" pitchFamily="18" charset="0"/>
              </a:rPr>
              <a:t>j</a:t>
            </a:r>
            <a:r>
              <a:rPr lang="en-US" altLang="zh-CN" sz="1400" kern="100" dirty="0">
                <a:latin typeface="MathJax_Main"/>
                <a:ea typeface="等线" panose="02010600030101010101" pitchFamily="2" charset="-122"/>
                <a:cs typeface="Times New Roman" panose="02020603050405020304" pitchFamily="18" charset="0"/>
              </a:rPr>
              <a:t>)</a:t>
            </a:r>
            <a:r>
              <a:rPr lang="zh-CN" altLang="zh-CN" kern="0" dirty="0">
                <a:latin typeface="News Gothic MT" panose="020B0504020203020204" pitchFamily="34" charset="0"/>
                <a:cs typeface="宋体" panose="02010600030101010101" pitchFamily="2" charset="-122"/>
              </a:rPr>
              <a:t>。以图</a:t>
            </a:r>
            <a:r>
              <a:rPr lang="zh-CN" altLang="en-US" kern="0" dirty="0">
                <a:latin typeface="News Gothic MT" panose="020B0504020203020204" pitchFamily="34" charset="0"/>
                <a:cs typeface="宋体" panose="02010600030101010101" pitchFamily="2" charset="-122"/>
              </a:rPr>
              <a:t>中</a:t>
            </a:r>
            <a:r>
              <a:rPr lang="zh-CN" altLang="zh-CN" kern="0" dirty="0">
                <a:latin typeface="News Gothic MT" panose="020B0504020203020204" pitchFamily="34" charset="0"/>
                <a:cs typeface="宋体" panose="02010600030101010101" pitchFamily="2" charset="-122"/>
              </a:rPr>
              <a:t>为例，</a:t>
            </a:r>
            <a:r>
              <a:rPr lang="en-US" altLang="zh-CN" i="1" kern="0" dirty="0">
                <a:latin typeface="News Gothic MT" panose="020B0504020203020204" pitchFamily="34" charset="0"/>
                <a:cs typeface="宋体" panose="02010600030101010101" pitchFamily="2" charset="-122"/>
              </a:rPr>
              <a:t>L</a:t>
            </a:r>
            <a:r>
              <a:rPr lang="en-US" altLang="zh-CN" kern="0" dirty="0">
                <a:latin typeface="News Gothic MT" panose="020B0504020203020204" pitchFamily="34" charset="0"/>
                <a:cs typeface="宋体" panose="02010600030101010101" pitchFamily="2" charset="-122"/>
              </a:rPr>
              <a:t>(</a:t>
            </a:r>
            <a:r>
              <a:rPr lang="en-US" altLang="zh-CN" i="1" kern="0" dirty="0">
                <a:latin typeface="News Gothic MT" panose="020B0504020203020204" pitchFamily="34" charset="0"/>
                <a:cs typeface="宋体" panose="02010600030101010101" pitchFamily="2" charset="-122"/>
              </a:rPr>
              <a:t>w</a:t>
            </a:r>
            <a:r>
              <a:rPr lang="en-US" altLang="zh-CN" kern="0" dirty="0">
                <a:latin typeface="News Gothic MT" panose="020B0504020203020204" pitchFamily="34" charset="0"/>
                <a:cs typeface="宋体" panose="02010600030101010101" pitchFamily="2" charset="-122"/>
              </a:rPr>
              <a:t>3)=4</a:t>
            </a:r>
            <a:r>
              <a:rPr lang="zh-CN" altLang="zh-CN" kern="0" dirty="0">
                <a:latin typeface="News Gothic MT" panose="020B0504020203020204" pitchFamily="34" charset="0"/>
                <a:cs typeface="宋体" panose="02010600030101010101" pitchFamily="2" charset="-122"/>
              </a:rPr>
              <a:t>。使用层序</a:t>
            </a:r>
            <a:r>
              <a:rPr lang="en-US" altLang="zh-CN" kern="0" dirty="0" err="1">
                <a:latin typeface="News Gothic MT" panose="020B0504020203020204" pitchFamily="34" charset="0"/>
                <a:cs typeface="宋体" panose="02010600030101010101" pitchFamily="2" charset="-122"/>
              </a:rPr>
              <a:t>softmax</a:t>
            </a:r>
            <a:r>
              <a:rPr lang="zh-CN" altLang="zh-CN" kern="0" dirty="0">
                <a:latin typeface="News Gothic MT" panose="020B0504020203020204" pitchFamily="34" charset="0"/>
                <a:cs typeface="宋体" panose="02010600030101010101" pitchFamily="2" charset="-122"/>
              </a:rPr>
              <a:t>可将跳字模型中的条件概率近似表示为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74EFEFF0-492D-49CF-90BE-429EB990C1AA}"/>
              </a:ext>
            </a:extLst>
          </p:cNvPr>
          <p:cNvPicPr/>
          <p:nvPr/>
        </p:nvPicPr>
        <p:blipFill>
          <a:blip r:embed="rId4"/>
          <a:stretch>
            <a:fillRect/>
          </a:stretch>
        </p:blipFill>
        <p:spPr>
          <a:xfrm>
            <a:off x="5399314" y="2398083"/>
            <a:ext cx="5851071" cy="774065"/>
          </a:xfrm>
          <a:prstGeom prst="rect">
            <a:avLst/>
          </a:prstGeom>
        </p:spPr>
      </p:pic>
      <p:sp>
        <p:nvSpPr>
          <p:cNvPr id="7" name="矩形 6">
            <a:extLst>
              <a:ext uri="{FF2B5EF4-FFF2-40B4-BE49-F238E27FC236}">
                <a16:creationId xmlns:a16="http://schemas.microsoft.com/office/drawing/2014/main" id="{7990F906-1B3C-4DEC-B8A9-A54769D1D8EF}"/>
              </a:ext>
            </a:extLst>
          </p:cNvPr>
          <p:cNvSpPr/>
          <p:nvPr/>
        </p:nvSpPr>
        <p:spPr>
          <a:xfrm>
            <a:off x="5399315" y="3495612"/>
            <a:ext cx="6096000" cy="1235210"/>
          </a:xfrm>
          <a:prstGeom prst="rect">
            <a:avLst/>
          </a:prstGeom>
        </p:spPr>
        <p:txBody>
          <a:bodyPr>
            <a:spAutoFit/>
          </a:bodyPr>
          <a:lstStyle/>
          <a:p>
            <a:pPr>
              <a:lnSpc>
                <a:spcPts val="1800"/>
              </a:lnSpc>
            </a:pPr>
            <a:r>
              <a:rPr lang="en-US" altLang="zh-CN" kern="0" dirty="0" err="1">
                <a:latin typeface="News Gothic MT" panose="020B0504020203020204" pitchFamily="34" charset="0"/>
                <a:cs typeface="宋体" panose="02010600030101010101" pitchFamily="2" charset="-122"/>
              </a:rPr>
              <a:t>leftChild</a:t>
            </a:r>
            <a:r>
              <a:rPr lang="en-US" altLang="zh-CN" kern="0" dirty="0">
                <a:latin typeface="News Gothic MT" panose="020B0504020203020204" pitchFamily="34" charset="0"/>
                <a:cs typeface="宋体" panose="02010600030101010101" pitchFamily="2" charset="-122"/>
              </a:rPr>
              <a:t>(</a:t>
            </a:r>
            <a:r>
              <a:rPr lang="en-US" altLang="zh-CN" sz="2400" i="1" kern="100" dirty="0">
                <a:latin typeface="MathJax_Math"/>
                <a:ea typeface="等线" panose="02010600030101010101" pitchFamily="2" charset="-122"/>
                <a:cs typeface="Times New Roman" panose="02020603050405020304" pitchFamily="18" charset="0"/>
              </a:rPr>
              <a:t>n</a:t>
            </a:r>
            <a:r>
              <a:rPr lang="en-US" altLang="zh-CN" sz="2400" kern="100" dirty="0">
                <a:latin typeface="MathJax_Main"/>
                <a:ea typeface="等线" panose="02010600030101010101" pitchFamily="2" charset="-122"/>
                <a:cs typeface="Times New Roman" panose="02020603050405020304" pitchFamily="18" charset="0"/>
              </a:rPr>
              <a:t>(</a:t>
            </a:r>
            <a:r>
              <a:rPr lang="en-US" altLang="zh-CN" sz="2400" i="1" kern="100" dirty="0" err="1">
                <a:latin typeface="MathJax_Math"/>
                <a:ea typeface="等线" panose="02010600030101010101" pitchFamily="2" charset="-122"/>
                <a:cs typeface="Times New Roman" panose="02020603050405020304" pitchFamily="18" charset="0"/>
              </a:rPr>
              <a:t>w</a:t>
            </a:r>
            <a:r>
              <a:rPr lang="en-US" altLang="zh-CN" sz="1400" i="1" kern="100" dirty="0" err="1">
                <a:latin typeface="MathJax_Math"/>
                <a:ea typeface="等线" panose="02010600030101010101" pitchFamily="2" charset="-122"/>
                <a:cs typeface="Times New Roman" panose="02020603050405020304" pitchFamily="18" charset="0"/>
              </a:rPr>
              <a:t>o</a:t>
            </a:r>
            <a:r>
              <a:rPr lang="en-US" altLang="zh-CN" sz="2400" kern="100" dirty="0" err="1">
                <a:latin typeface="MathJax_Main"/>
                <a:ea typeface="等线" panose="02010600030101010101" pitchFamily="2" charset="-122"/>
                <a:cs typeface="Times New Roman" panose="02020603050405020304" pitchFamily="18" charset="0"/>
              </a:rPr>
              <a:t>,</a:t>
            </a:r>
            <a:r>
              <a:rPr lang="en-US" altLang="zh-CN" sz="2400" i="1" kern="100" dirty="0" err="1">
                <a:latin typeface="MathJax_Math"/>
                <a:ea typeface="等线" panose="02010600030101010101" pitchFamily="2" charset="-122"/>
                <a:cs typeface="Times New Roman" panose="02020603050405020304" pitchFamily="18" charset="0"/>
              </a:rPr>
              <a:t>j</a:t>
            </a:r>
            <a:r>
              <a:rPr lang="en-US" altLang="zh-CN" sz="2400" i="1" kern="100" dirty="0">
                <a:latin typeface="MathJax_Math"/>
                <a:ea typeface="等线" panose="02010600030101010101" pitchFamily="2" charset="-122"/>
                <a:cs typeface="Times New Roman" panose="02020603050405020304" pitchFamily="18" charset="0"/>
              </a:rPr>
              <a:t>)</a:t>
            </a:r>
            <a:r>
              <a:rPr lang="en-US" altLang="zh-CN" kern="0" dirty="0">
                <a:latin typeface="News Gothic MT" panose="020B0504020203020204" pitchFamily="34" charset="0"/>
                <a:cs typeface="宋体" panose="02010600030101010101" pitchFamily="2" charset="-122"/>
              </a:rPr>
              <a:t>)</a:t>
            </a:r>
            <a:r>
              <a:rPr lang="zh-CN" altLang="zh-CN" kern="0" dirty="0">
                <a:latin typeface="News Gothic MT" panose="020B0504020203020204" pitchFamily="34" charset="0"/>
                <a:cs typeface="宋体" panose="02010600030101010101" pitchFamily="2" charset="-122"/>
              </a:rPr>
              <a:t>是结点</a:t>
            </a:r>
            <a:r>
              <a:rPr lang="en-US" altLang="zh-CN" i="1" kern="0" dirty="0">
                <a:latin typeface="News Gothic MT" panose="020B0504020203020204" pitchFamily="34" charset="0"/>
                <a:cs typeface="宋体" panose="02010600030101010101" pitchFamily="2" charset="-122"/>
              </a:rPr>
              <a:t>n</a:t>
            </a:r>
            <a:r>
              <a:rPr lang="zh-CN" altLang="zh-CN" kern="0" dirty="0">
                <a:latin typeface="News Gothic MT" panose="020B0504020203020204" pitchFamily="34" charset="0"/>
                <a:cs typeface="宋体" panose="02010600030101010101" pitchFamily="2" charset="-122"/>
              </a:rPr>
              <a:t>的左子结点：如果判断</a:t>
            </a:r>
            <a:r>
              <a:rPr lang="en-US" altLang="zh-CN" i="1" kern="0" dirty="0">
                <a:latin typeface="News Gothic MT" panose="020B0504020203020204" pitchFamily="34" charset="0"/>
                <a:cs typeface="宋体" panose="02010600030101010101" pitchFamily="2" charset="-122"/>
              </a:rPr>
              <a:t>x</a:t>
            </a:r>
            <a:r>
              <a:rPr lang="zh-CN" altLang="zh-CN" kern="0" dirty="0">
                <a:latin typeface="News Gothic MT" panose="020B0504020203020204" pitchFamily="34" charset="0"/>
                <a:cs typeface="宋体" panose="02010600030101010101" pitchFamily="2" charset="-122"/>
              </a:rPr>
              <a:t>为真，</a:t>
            </a:r>
            <a:r>
              <a:rPr lang="en-US" altLang="zh-CN" kern="0" dirty="0">
                <a:latin typeface="News Gothic MT" panose="020B0504020203020204" pitchFamily="34" charset="0"/>
                <a:cs typeface="宋体" panose="02010600030101010101" pitchFamily="2" charset="-122"/>
              </a:rPr>
              <a:t>[[</a:t>
            </a:r>
            <a:r>
              <a:rPr lang="en-US" altLang="zh-CN" i="1" kern="0" dirty="0">
                <a:latin typeface="News Gothic MT" panose="020B0504020203020204" pitchFamily="34" charset="0"/>
                <a:cs typeface="宋体" panose="02010600030101010101" pitchFamily="2" charset="-122"/>
              </a:rPr>
              <a:t>x</a:t>
            </a:r>
            <a:r>
              <a:rPr lang="en-US" altLang="zh-CN" kern="0" dirty="0">
                <a:latin typeface="News Gothic MT" panose="020B0504020203020204" pitchFamily="34" charset="0"/>
                <a:cs typeface="宋体" panose="02010600030101010101" pitchFamily="2" charset="-122"/>
              </a:rPr>
              <a:t>]]=1</a:t>
            </a:r>
            <a:r>
              <a:rPr lang="zh-CN" altLang="zh-CN" kern="0" dirty="0">
                <a:latin typeface="News Gothic MT" panose="020B0504020203020204" pitchFamily="34" charset="0"/>
                <a:cs typeface="宋体" panose="02010600030101010101" pitchFamily="2" charset="-122"/>
              </a:rPr>
              <a:t>；反之</a:t>
            </a:r>
            <a:r>
              <a:rPr lang="en-US" altLang="zh-CN" kern="0" dirty="0">
                <a:latin typeface="News Gothic MT" panose="020B0504020203020204" pitchFamily="34" charset="0"/>
                <a:cs typeface="宋体" panose="02010600030101010101" pitchFamily="2" charset="-122"/>
              </a:rPr>
              <a:t>[[</a:t>
            </a:r>
            <a:r>
              <a:rPr lang="en-US" altLang="zh-CN" i="1" kern="0" dirty="0">
                <a:latin typeface="News Gothic MT" panose="020B0504020203020204" pitchFamily="34" charset="0"/>
                <a:cs typeface="宋体" panose="02010600030101010101" pitchFamily="2" charset="-122"/>
              </a:rPr>
              <a:t>x</a:t>
            </a:r>
            <a:r>
              <a:rPr lang="en-US" altLang="zh-CN" kern="0" dirty="0">
                <a:latin typeface="News Gothic MT" panose="020B0504020203020204" pitchFamily="34" charset="0"/>
                <a:cs typeface="宋体" panose="02010600030101010101" pitchFamily="2" charset="-122"/>
              </a:rPr>
              <a:t>]]=</a:t>
            </a:r>
            <a:r>
              <a:rPr lang="en-US" altLang="zh-CN" kern="0" dirty="0">
                <a:latin typeface="News Gothic MT" panose="020B0504020203020204" pitchFamily="34" charset="0"/>
                <a:ea typeface="微软雅黑" panose="020B0503020204020204" pitchFamily="34" charset="-122"/>
                <a:cs typeface="微软雅黑" panose="020B0503020204020204" pitchFamily="34" charset="-122"/>
              </a:rPr>
              <a:t>−</a:t>
            </a:r>
            <a:r>
              <a:rPr lang="en-US" altLang="zh-CN" kern="0" dirty="0">
                <a:latin typeface="News Gothic MT" panose="020B0504020203020204" pitchFamily="34" charset="0"/>
                <a:cs typeface="宋体" panose="02010600030101010101" pitchFamily="2" charset="-122"/>
              </a:rPr>
              <a:t>1</a:t>
            </a:r>
            <a:r>
              <a:rPr lang="zh-CN" altLang="zh-CN" kern="0" dirty="0">
                <a:latin typeface="News Gothic MT" panose="020B0504020203020204" pitchFamily="34" charset="0"/>
                <a:cs typeface="宋体" panose="02010600030101010101" pitchFamily="2" charset="-122"/>
              </a:rPr>
              <a:t>。计算图</a:t>
            </a:r>
            <a:r>
              <a:rPr lang="en-US" altLang="zh-CN" kern="0" dirty="0">
                <a:latin typeface="News Gothic MT" panose="020B0504020203020204" pitchFamily="34" charset="0"/>
                <a:cs typeface="宋体" panose="02010600030101010101" pitchFamily="2" charset="-122"/>
              </a:rPr>
              <a:t>10.3</a:t>
            </a:r>
            <a:r>
              <a:rPr lang="zh-CN" altLang="zh-CN" kern="0" dirty="0">
                <a:latin typeface="News Gothic MT" panose="020B0504020203020204" pitchFamily="34" charset="0"/>
                <a:cs typeface="宋体" panose="02010600030101010101" pitchFamily="2" charset="-122"/>
              </a:rPr>
              <a:t>中</a:t>
            </a:r>
            <a:r>
              <a:rPr lang="zh-CN" altLang="zh-CN" sz="1400" kern="100" dirty="0">
                <a:latin typeface="Roboto"/>
                <a:ea typeface="等线" panose="02010600030101010101" pitchFamily="2" charset="-122"/>
                <a:cs typeface="Times New Roman" panose="02020603050405020304" pitchFamily="18" charset="0"/>
              </a:rPr>
              <a:t>给定词</a:t>
            </a:r>
            <a:r>
              <a:rPr lang="en-US" altLang="zh-CN" sz="2400" i="1" kern="100" dirty="0" err="1">
                <a:latin typeface="MathJax_Math"/>
                <a:ea typeface="等线" panose="02010600030101010101" pitchFamily="2" charset="-122"/>
                <a:cs typeface="Times New Roman" panose="02020603050405020304" pitchFamily="18" charset="0"/>
              </a:rPr>
              <a:t>w</a:t>
            </a:r>
            <a:r>
              <a:rPr lang="en-US" altLang="zh-CN" sz="1400" i="1" kern="100" dirty="0" err="1">
                <a:latin typeface="MathJax_Math"/>
                <a:ea typeface="等线" panose="02010600030101010101" pitchFamily="2" charset="-122"/>
                <a:cs typeface="Times New Roman" panose="02020603050405020304" pitchFamily="18" charset="0"/>
              </a:rPr>
              <a:t>c</a:t>
            </a:r>
            <a:r>
              <a:rPr lang="zh-CN" altLang="zh-CN" sz="1400" kern="100" dirty="0">
                <a:latin typeface="Roboto"/>
                <a:ea typeface="等线" panose="02010600030101010101" pitchFamily="2" charset="-122"/>
                <a:cs typeface="Times New Roman" panose="02020603050405020304" pitchFamily="18" charset="0"/>
              </a:rPr>
              <a:t>生成词</a:t>
            </a:r>
            <a:r>
              <a:rPr lang="en-US" altLang="zh-CN" sz="2400" i="1" kern="100" dirty="0">
                <a:latin typeface="MathJax_Math"/>
                <a:ea typeface="等线" panose="02010600030101010101" pitchFamily="2" charset="-122"/>
                <a:cs typeface="Times New Roman" panose="02020603050405020304" pitchFamily="18" charset="0"/>
              </a:rPr>
              <a:t>w</a:t>
            </a:r>
            <a:r>
              <a:rPr lang="en-US" altLang="zh-CN" sz="1400" kern="100" dirty="0">
                <a:latin typeface="MathJax_Main"/>
                <a:ea typeface="等线" panose="02010600030101010101" pitchFamily="2" charset="-122"/>
                <a:cs typeface="Times New Roman" panose="02020603050405020304" pitchFamily="18" charset="0"/>
              </a:rPr>
              <a:t>3</a:t>
            </a:r>
            <a:r>
              <a:rPr lang="zh-CN" altLang="zh-CN" sz="1400" kern="100" dirty="0">
                <a:latin typeface="Roboto"/>
                <a:ea typeface="等线" panose="02010600030101010101" pitchFamily="2" charset="-122"/>
                <a:cs typeface="Times New Roman" panose="02020603050405020304" pitchFamily="18" charset="0"/>
              </a:rPr>
              <a:t>的条件概率。需要将</a:t>
            </a:r>
            <a:r>
              <a:rPr lang="en-US" altLang="zh-CN" sz="2400" i="1" kern="100" dirty="0" err="1">
                <a:latin typeface="MathJax_Math"/>
                <a:ea typeface="等线" panose="02010600030101010101" pitchFamily="2" charset="-122"/>
                <a:cs typeface="Times New Roman" panose="02020603050405020304" pitchFamily="18" charset="0"/>
              </a:rPr>
              <a:t>w</a:t>
            </a:r>
            <a:r>
              <a:rPr lang="en-US" altLang="zh-CN" sz="1400" i="1" kern="100" dirty="0" err="1">
                <a:latin typeface="MathJax_Math"/>
                <a:ea typeface="等线" panose="02010600030101010101" pitchFamily="2" charset="-122"/>
                <a:cs typeface="Times New Roman" panose="02020603050405020304" pitchFamily="18" charset="0"/>
              </a:rPr>
              <a:t>c</a:t>
            </a:r>
            <a:r>
              <a:rPr lang="zh-CN" altLang="zh-CN" sz="1400" kern="100" dirty="0">
                <a:latin typeface="Roboto"/>
                <a:ea typeface="等线" panose="02010600030101010101" pitchFamily="2" charset="-122"/>
                <a:cs typeface="Times New Roman" panose="02020603050405020304" pitchFamily="18" charset="0"/>
              </a:rPr>
              <a:t>的词向量</a:t>
            </a:r>
            <a:r>
              <a:rPr lang="en-US" altLang="zh-CN" sz="2400" b="1" i="1" kern="100" dirty="0" err="1">
                <a:latin typeface="MathJax_Math"/>
                <a:ea typeface="等线" panose="02010600030101010101" pitchFamily="2" charset="-122"/>
                <a:cs typeface="Times New Roman" panose="02020603050405020304" pitchFamily="18" charset="0"/>
              </a:rPr>
              <a:t>v</a:t>
            </a:r>
            <a:r>
              <a:rPr lang="en-US" altLang="zh-CN" sz="1400" i="1" kern="100" dirty="0" err="1">
                <a:latin typeface="MathJax_Math"/>
                <a:ea typeface="等线" panose="02010600030101010101" pitchFamily="2" charset="-122"/>
                <a:cs typeface="Times New Roman" panose="02020603050405020304" pitchFamily="18" charset="0"/>
              </a:rPr>
              <a:t>c</a:t>
            </a:r>
            <a:r>
              <a:rPr lang="zh-CN" altLang="zh-CN" sz="1400" kern="100" dirty="0">
                <a:latin typeface="Roboto"/>
                <a:ea typeface="等线" panose="02010600030101010101" pitchFamily="2" charset="-122"/>
                <a:cs typeface="Times New Roman" panose="02020603050405020304" pitchFamily="18" charset="0"/>
              </a:rPr>
              <a:t>和根结点到</a:t>
            </a:r>
            <a:r>
              <a:rPr lang="en-US" altLang="zh-CN" sz="2400" i="1" kern="100" dirty="0">
                <a:latin typeface="MathJax_Math"/>
                <a:ea typeface="等线" panose="02010600030101010101" pitchFamily="2" charset="-122"/>
                <a:cs typeface="Times New Roman" panose="02020603050405020304" pitchFamily="18" charset="0"/>
              </a:rPr>
              <a:t>w</a:t>
            </a:r>
            <a:r>
              <a:rPr lang="en-US" altLang="zh-CN" sz="1400" kern="100" dirty="0">
                <a:latin typeface="MathJax_Main"/>
                <a:ea typeface="等线" panose="02010600030101010101" pitchFamily="2" charset="-122"/>
                <a:cs typeface="Times New Roman" panose="02020603050405020304" pitchFamily="18" charset="0"/>
              </a:rPr>
              <a:t>3</a:t>
            </a:r>
            <a:r>
              <a:rPr lang="zh-CN" altLang="zh-CN" sz="1400" kern="100" dirty="0">
                <a:latin typeface="Roboto"/>
                <a:ea typeface="等线" panose="02010600030101010101" pitchFamily="2" charset="-122"/>
                <a:cs typeface="Times New Roman" panose="02020603050405020304" pitchFamily="18" charset="0"/>
              </a:rPr>
              <a:t>路径上的非叶结点向量一一求内积。由于在二叉树中由根结点到叶结点</a:t>
            </a:r>
            <a:r>
              <a:rPr lang="en-US" altLang="zh-CN" sz="2400" i="1" kern="100" dirty="0">
                <a:latin typeface="MathJax_Math"/>
                <a:ea typeface="等线" panose="02010600030101010101" pitchFamily="2" charset="-122"/>
                <a:cs typeface="Times New Roman" panose="02020603050405020304" pitchFamily="18" charset="0"/>
              </a:rPr>
              <a:t>w</a:t>
            </a:r>
            <a:r>
              <a:rPr lang="en-US" altLang="zh-CN" sz="1400" kern="100" dirty="0">
                <a:latin typeface="MathJax_Main"/>
                <a:ea typeface="等线" panose="02010600030101010101" pitchFamily="2" charset="-122"/>
                <a:cs typeface="Times New Roman" panose="02020603050405020304" pitchFamily="18" charset="0"/>
              </a:rPr>
              <a:t>3</a:t>
            </a:r>
            <a:r>
              <a:rPr lang="zh-CN" altLang="zh-CN" sz="1400" kern="100" dirty="0">
                <a:latin typeface="Roboto"/>
                <a:ea typeface="等线" panose="02010600030101010101" pitchFamily="2" charset="-122"/>
                <a:cs typeface="Times New Roman" panose="02020603050405020304" pitchFamily="18" charset="0"/>
              </a:rPr>
              <a:t>的路径上需要向左、向右再向左地遍历（图</a:t>
            </a:r>
            <a:r>
              <a:rPr lang="en-US" altLang="zh-CN" sz="1400" kern="100" dirty="0">
                <a:latin typeface="Roboto"/>
                <a:ea typeface="等线" panose="02010600030101010101" pitchFamily="2" charset="-122"/>
                <a:cs typeface="Times New Roman" panose="02020603050405020304" pitchFamily="18" charset="0"/>
              </a:rPr>
              <a:t>10.3</a:t>
            </a:r>
            <a:r>
              <a:rPr lang="zh-CN" altLang="zh-CN" sz="1400" kern="100" dirty="0">
                <a:latin typeface="Roboto"/>
                <a:ea typeface="等线" panose="02010600030101010101" pitchFamily="2" charset="-122"/>
                <a:cs typeface="Times New Roman" panose="02020603050405020304" pitchFamily="18" charset="0"/>
              </a:rPr>
              <a:t>中加粗的路径），得到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A9FE1CAF-4506-4ECE-88F7-F055CD5A5F49}"/>
              </a:ext>
            </a:extLst>
          </p:cNvPr>
          <p:cNvPicPr/>
          <p:nvPr/>
        </p:nvPicPr>
        <p:blipFill>
          <a:blip r:embed="rId5"/>
          <a:stretch>
            <a:fillRect/>
          </a:stretch>
        </p:blipFill>
        <p:spPr>
          <a:xfrm>
            <a:off x="5399315" y="5086943"/>
            <a:ext cx="5851070" cy="600075"/>
          </a:xfrm>
          <a:prstGeom prst="rect">
            <a:avLst/>
          </a:prstGeom>
        </p:spPr>
      </p:pic>
    </p:spTree>
    <p:extLst>
      <p:ext uri="{BB962C8B-B14F-4D97-AF65-F5344CB8AC3E}">
        <p14:creationId xmlns:p14="http://schemas.microsoft.com/office/powerpoint/2010/main" val="2154062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AE28264-A23F-45B8-B5C1-6FAB445CAD55}"/>
              </a:ext>
            </a:extLst>
          </p:cNvPr>
          <p:cNvSpPr>
            <a:spLocks noGrp="1"/>
          </p:cNvSpPr>
          <p:nvPr>
            <p:ph type="body" sz="quarter" idx="10"/>
          </p:nvPr>
        </p:nvSpPr>
        <p:spPr/>
        <p:txBody>
          <a:bodyPr/>
          <a:lstStyle/>
          <a:p>
            <a:r>
              <a:rPr lang="zh-CN" altLang="zh-CN" dirty="0"/>
              <a:t>层序</a:t>
            </a:r>
            <a:r>
              <a:rPr lang="en-US" altLang="zh-CN" dirty="0" err="1"/>
              <a:t>softmax</a:t>
            </a:r>
            <a:endParaRPr lang="zh-CN" altLang="zh-CN" dirty="0"/>
          </a:p>
        </p:txBody>
      </p:sp>
      <p:sp>
        <p:nvSpPr>
          <p:cNvPr id="3" name="矩形 2">
            <a:extLst>
              <a:ext uri="{FF2B5EF4-FFF2-40B4-BE49-F238E27FC236}">
                <a16:creationId xmlns:a16="http://schemas.microsoft.com/office/drawing/2014/main" id="{0F5F8BC5-E4CE-41C2-B31D-2FCD43EBFEA7}"/>
              </a:ext>
            </a:extLst>
          </p:cNvPr>
          <p:cNvSpPr/>
          <p:nvPr/>
        </p:nvSpPr>
        <p:spPr>
          <a:xfrm>
            <a:off x="214504" y="1342138"/>
            <a:ext cx="4243196" cy="786818"/>
          </a:xfrm>
          <a:prstGeom prst="rect">
            <a:avLst/>
          </a:prstGeom>
        </p:spPr>
        <p:txBody>
          <a:bodyPr wrap="square">
            <a:spAutoFit/>
          </a:bodyPr>
          <a:lstStyle/>
          <a:p>
            <a:pPr>
              <a:lnSpc>
                <a:spcPts val="1800"/>
              </a:lnSpc>
            </a:pPr>
            <a:r>
              <a:rPr lang="zh-CN" altLang="zh-CN" sz="2400" kern="0" dirty="0">
                <a:latin typeface="News Gothic MT" panose="020B0504020203020204" pitchFamily="34" charset="0"/>
                <a:cs typeface="宋体" panose="02010600030101010101" pitchFamily="2" charset="-122"/>
              </a:rPr>
              <a:t>由于</a:t>
            </a:r>
            <a:r>
              <a:rPr lang="en-US" altLang="zh-CN" sz="3200" i="1" kern="100" dirty="0">
                <a:latin typeface="MathJax_Math"/>
                <a:ea typeface="等线" panose="02010600030101010101" pitchFamily="2" charset="-122"/>
                <a:cs typeface="Times New Roman" panose="02020603050405020304" pitchFamily="18" charset="0"/>
              </a:rPr>
              <a:t>σ</a:t>
            </a:r>
            <a:r>
              <a:rPr lang="en-US" altLang="zh-CN" sz="3200" kern="100" dirty="0">
                <a:latin typeface="MathJax_Main"/>
                <a:ea typeface="等线" panose="02010600030101010101" pitchFamily="2" charset="-122"/>
                <a:cs typeface="Times New Roman" panose="02020603050405020304" pitchFamily="18" charset="0"/>
              </a:rPr>
              <a:t>(</a:t>
            </a:r>
            <a:r>
              <a:rPr lang="en-US" altLang="zh-CN" sz="3200" i="1" kern="100" dirty="0">
                <a:latin typeface="MathJax_Math"/>
                <a:ea typeface="等线" panose="02010600030101010101" pitchFamily="2" charset="-122"/>
                <a:cs typeface="Times New Roman" panose="02020603050405020304" pitchFamily="18" charset="0"/>
              </a:rPr>
              <a:t>x</a:t>
            </a:r>
            <a:r>
              <a:rPr lang="en-US" altLang="zh-CN" sz="3200" kern="100" dirty="0">
                <a:latin typeface="MathJax_Main"/>
                <a:ea typeface="等线" panose="02010600030101010101" pitchFamily="2" charset="-122"/>
                <a:cs typeface="Times New Roman" panose="02020603050405020304" pitchFamily="18" charset="0"/>
              </a:rPr>
              <a:t>)+</a:t>
            </a:r>
            <a:r>
              <a:rPr lang="en-US" altLang="zh-CN" sz="3200" i="1" kern="100" dirty="0">
                <a:latin typeface="MathJax_Math"/>
                <a:ea typeface="等线" panose="02010600030101010101" pitchFamily="2" charset="-122"/>
                <a:cs typeface="Times New Roman" panose="02020603050405020304" pitchFamily="18" charset="0"/>
              </a:rPr>
              <a:t>σ</a:t>
            </a:r>
            <a:r>
              <a:rPr lang="en-US" altLang="zh-CN" sz="3200" kern="100" dirty="0">
                <a:latin typeface="MathJax_Main"/>
                <a:ea typeface="等线" panose="02010600030101010101" pitchFamily="2" charset="-122"/>
                <a:cs typeface="Times New Roman" panose="02020603050405020304" pitchFamily="18" charset="0"/>
              </a:rPr>
              <a:t>(−</a:t>
            </a:r>
            <a:r>
              <a:rPr lang="en-US" altLang="zh-CN" sz="3200" i="1" kern="100" dirty="0">
                <a:latin typeface="MathJax_Math"/>
                <a:ea typeface="等线" panose="02010600030101010101" pitchFamily="2" charset="-122"/>
                <a:cs typeface="Times New Roman" panose="02020603050405020304" pitchFamily="18" charset="0"/>
              </a:rPr>
              <a:t>x</a:t>
            </a:r>
            <a:r>
              <a:rPr lang="en-US" altLang="zh-CN" sz="3200" kern="100" dirty="0">
                <a:latin typeface="MathJax_Main"/>
                <a:ea typeface="等线" panose="02010600030101010101" pitchFamily="2" charset="-122"/>
                <a:cs typeface="Times New Roman" panose="02020603050405020304" pitchFamily="18" charset="0"/>
              </a:rPr>
              <a:t>)=1</a:t>
            </a:r>
            <a:r>
              <a:rPr lang="zh-CN" altLang="zh-CN" sz="2400" kern="0" dirty="0">
                <a:latin typeface="News Gothic MT" panose="020B0504020203020204" pitchFamily="34" charset="0"/>
                <a:cs typeface="宋体" panose="02010600030101010101" pitchFamily="2" charset="-122"/>
              </a:rPr>
              <a:t>，</a:t>
            </a:r>
            <a:r>
              <a:rPr lang="zh-CN" altLang="zh-CN" kern="100" dirty="0">
                <a:latin typeface="Roboto"/>
                <a:ea typeface="等线" panose="02010600030101010101" pitchFamily="2" charset="-122"/>
                <a:cs typeface="Times New Roman" panose="02020603050405020304" pitchFamily="18" charset="0"/>
              </a:rPr>
              <a:t>给定中心词</a:t>
            </a:r>
            <a:r>
              <a:rPr lang="en-US" altLang="zh-CN" sz="3200" i="1" kern="100" dirty="0" err="1">
                <a:latin typeface="MathJax_Math"/>
                <a:ea typeface="等线" panose="02010600030101010101" pitchFamily="2" charset="-122"/>
                <a:cs typeface="Times New Roman" panose="02020603050405020304" pitchFamily="18" charset="0"/>
              </a:rPr>
              <a:t>w</a:t>
            </a:r>
            <a:r>
              <a:rPr lang="en-US" altLang="zh-CN" i="1" kern="100" dirty="0" err="1">
                <a:latin typeface="MathJax_Math"/>
                <a:ea typeface="等线" panose="02010600030101010101" pitchFamily="2" charset="-122"/>
                <a:cs typeface="Times New Roman" panose="02020603050405020304" pitchFamily="18" charset="0"/>
              </a:rPr>
              <a:t>c</a:t>
            </a:r>
            <a:r>
              <a:rPr lang="zh-CN" altLang="zh-CN" kern="100" dirty="0">
                <a:latin typeface="Roboto"/>
                <a:ea typeface="等线" panose="02010600030101010101" pitchFamily="2" charset="-122"/>
                <a:cs typeface="Times New Roman" panose="02020603050405020304" pitchFamily="18" charset="0"/>
              </a:rPr>
              <a:t>生成词典</a:t>
            </a:r>
            <a:r>
              <a:rPr lang="en-US" altLang="zh-CN" sz="3200" kern="100" dirty="0">
                <a:latin typeface="MathJax_Caligraphic"/>
                <a:ea typeface="等线" panose="02010600030101010101" pitchFamily="2" charset="-122"/>
                <a:cs typeface="Times New Roman" panose="02020603050405020304" pitchFamily="18" charset="0"/>
              </a:rPr>
              <a:t>V</a:t>
            </a:r>
            <a:r>
              <a:rPr lang="zh-CN" altLang="zh-CN" kern="100" dirty="0">
                <a:latin typeface="Roboto"/>
                <a:ea typeface="等线" panose="02010600030101010101" pitchFamily="2" charset="-122"/>
                <a:cs typeface="Times New Roman" panose="02020603050405020304" pitchFamily="18" charset="0"/>
              </a:rPr>
              <a:t>中任一词的条件概率之和为</a:t>
            </a:r>
            <a:r>
              <a:rPr lang="en-US" altLang="zh-CN" kern="100" dirty="0">
                <a:latin typeface="Roboto"/>
                <a:ea typeface="等线" panose="02010600030101010101" pitchFamily="2" charset="-122"/>
                <a:cs typeface="Times New Roman" panose="02020603050405020304" pitchFamily="18" charset="0"/>
              </a:rPr>
              <a:t>1</a:t>
            </a:r>
            <a:r>
              <a:rPr lang="zh-CN" altLang="zh-CN" kern="100" dirty="0">
                <a:latin typeface="Roboto"/>
                <a:ea typeface="等线" panose="02010600030101010101" pitchFamily="2" charset="-122"/>
                <a:cs typeface="Times New Roman" panose="02020603050405020304" pitchFamily="18" charset="0"/>
              </a:rPr>
              <a:t>这一条件也将满足：</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0B4167CA-2FCC-4E7C-805C-65E653437DCE}"/>
              </a:ext>
            </a:extLst>
          </p:cNvPr>
          <p:cNvPicPr/>
          <p:nvPr/>
        </p:nvPicPr>
        <p:blipFill>
          <a:blip r:embed="rId2"/>
          <a:stretch>
            <a:fillRect/>
          </a:stretch>
        </p:blipFill>
        <p:spPr>
          <a:xfrm>
            <a:off x="214503" y="2128956"/>
            <a:ext cx="3655367" cy="1447800"/>
          </a:xfrm>
          <a:prstGeom prst="rect">
            <a:avLst/>
          </a:prstGeom>
        </p:spPr>
      </p:pic>
      <p:sp>
        <p:nvSpPr>
          <p:cNvPr id="5" name="矩形 4">
            <a:extLst>
              <a:ext uri="{FF2B5EF4-FFF2-40B4-BE49-F238E27FC236}">
                <a16:creationId xmlns:a16="http://schemas.microsoft.com/office/drawing/2014/main" id="{72023255-24C5-43AC-A8D0-D3D6904DD88B}"/>
              </a:ext>
            </a:extLst>
          </p:cNvPr>
          <p:cNvSpPr/>
          <p:nvPr/>
        </p:nvSpPr>
        <p:spPr>
          <a:xfrm>
            <a:off x="-590970" y="3859458"/>
            <a:ext cx="5169598" cy="1384995"/>
          </a:xfrm>
          <a:prstGeom prst="rect">
            <a:avLst/>
          </a:prstGeom>
        </p:spPr>
        <p:txBody>
          <a:bodyPr wrap="square">
            <a:spAutoFit/>
          </a:bodyPr>
          <a:lstStyle/>
          <a:p>
            <a:pPr marL="990600">
              <a:spcAft>
                <a:spcPts val="0"/>
              </a:spcAft>
            </a:pPr>
            <a:r>
              <a:rPr lang="zh-CN" altLang="zh-CN" dirty="0">
                <a:latin typeface="Roboto"/>
                <a:cs typeface="宋体" panose="02010600030101010101" pitchFamily="2" charset="-122"/>
              </a:rPr>
              <a:t>此外，由于</a:t>
            </a:r>
            <a:r>
              <a:rPr lang="en-US" altLang="zh-CN" sz="2400" i="1" dirty="0">
                <a:latin typeface="MathJax_Math"/>
                <a:cs typeface="宋体" panose="02010600030101010101" pitchFamily="2" charset="-122"/>
              </a:rPr>
              <a:t>L</a:t>
            </a:r>
            <a:r>
              <a:rPr lang="en-US" altLang="zh-CN" sz="2400" dirty="0">
                <a:latin typeface="MathJax_Main"/>
                <a:cs typeface="宋体" panose="02010600030101010101" pitchFamily="2" charset="-122"/>
              </a:rPr>
              <a:t>(</a:t>
            </a:r>
            <a:r>
              <a:rPr lang="en-US" altLang="zh-CN" sz="2400" i="1" dirty="0">
                <a:latin typeface="MathJax_Math"/>
                <a:cs typeface="宋体" panose="02010600030101010101" pitchFamily="2" charset="-122"/>
              </a:rPr>
              <a:t>w</a:t>
            </a:r>
            <a:r>
              <a:rPr lang="en-US" altLang="zh-CN" sz="1400" i="1" dirty="0">
                <a:latin typeface="MathJax_Math"/>
                <a:cs typeface="宋体" panose="02010600030101010101" pitchFamily="2" charset="-122"/>
              </a:rPr>
              <a:t>o</a:t>
            </a:r>
            <a:r>
              <a:rPr lang="en-US" altLang="zh-CN" sz="2400" dirty="0">
                <a:latin typeface="MathJax_Main"/>
                <a:cs typeface="宋体" panose="02010600030101010101" pitchFamily="2" charset="-122"/>
              </a:rPr>
              <a:t>)−1</a:t>
            </a:r>
            <a:r>
              <a:rPr lang="zh-CN" altLang="zh-CN" dirty="0">
                <a:latin typeface="Roboto"/>
                <a:cs typeface="宋体" panose="02010600030101010101" pitchFamily="2" charset="-122"/>
              </a:rPr>
              <a:t>的数量级为</a:t>
            </a:r>
            <a:r>
              <a:rPr lang="en-US" altLang="zh-CN" sz="2400" dirty="0">
                <a:latin typeface="MathJax_Caligraphic"/>
                <a:cs typeface="宋体" panose="02010600030101010101" pitchFamily="2" charset="-122"/>
              </a:rPr>
              <a:t>O</a:t>
            </a:r>
            <a:r>
              <a:rPr lang="en-US" altLang="zh-CN" sz="2400" dirty="0">
                <a:latin typeface="MathJax_Main"/>
                <a:cs typeface="宋体" panose="02010600030101010101" pitchFamily="2" charset="-122"/>
              </a:rPr>
              <a:t>(log</a:t>
            </a:r>
            <a:r>
              <a:rPr lang="en-US" altLang="zh-CN" sz="1400" dirty="0">
                <a:latin typeface="MathJax_Main"/>
                <a:cs typeface="宋体" panose="02010600030101010101" pitchFamily="2" charset="-122"/>
              </a:rPr>
              <a:t>2</a:t>
            </a:r>
            <a:r>
              <a:rPr lang="en-US" altLang="zh-CN" sz="2400" dirty="0">
                <a:latin typeface="MathJax_Main"/>
                <a:cs typeface="宋体" panose="02010600030101010101" pitchFamily="2" charset="-122"/>
              </a:rPr>
              <a:t>|</a:t>
            </a:r>
            <a:r>
              <a:rPr lang="en-US" altLang="zh-CN" sz="2400" dirty="0">
                <a:latin typeface="MathJax_Caligraphic"/>
                <a:cs typeface="宋体" panose="02010600030101010101" pitchFamily="2" charset="-122"/>
              </a:rPr>
              <a:t>V</a:t>
            </a:r>
            <a:r>
              <a:rPr lang="en-US" altLang="zh-CN" sz="2400" dirty="0">
                <a:latin typeface="MathJax_Main"/>
                <a:cs typeface="宋体" panose="02010600030101010101" pitchFamily="2" charset="-122"/>
              </a:rPr>
              <a:t>|)</a:t>
            </a:r>
            <a:r>
              <a:rPr lang="zh-CN" altLang="zh-CN" dirty="0">
                <a:latin typeface="Roboto"/>
                <a:cs typeface="宋体" panose="02010600030101010101" pitchFamily="2" charset="-122"/>
              </a:rPr>
              <a:t>，当词典</a:t>
            </a:r>
            <a:r>
              <a:rPr lang="en-US" altLang="zh-CN" sz="2400" dirty="0">
                <a:latin typeface="MathJax_Caligraphic"/>
                <a:cs typeface="宋体" panose="02010600030101010101" pitchFamily="2" charset="-122"/>
              </a:rPr>
              <a:t>V</a:t>
            </a:r>
            <a:r>
              <a:rPr lang="zh-CN" altLang="zh-CN" dirty="0">
                <a:latin typeface="Roboto"/>
                <a:cs typeface="宋体" panose="02010600030101010101" pitchFamily="2" charset="-122"/>
              </a:rPr>
              <a:t>很大时，层序</a:t>
            </a:r>
            <a:r>
              <a:rPr lang="en-US" altLang="zh-CN" dirty="0" err="1">
                <a:latin typeface="Roboto"/>
                <a:cs typeface="宋体" panose="02010600030101010101" pitchFamily="2" charset="-122"/>
              </a:rPr>
              <a:t>softmax</a:t>
            </a:r>
            <a:r>
              <a:rPr lang="zh-CN" altLang="zh-CN" dirty="0">
                <a:latin typeface="Roboto"/>
                <a:cs typeface="宋体" panose="02010600030101010101" pitchFamily="2" charset="-122"/>
              </a:rPr>
              <a:t>在训练中每一步的梯度计算开销相较未使用近似训练时大幅降低。</a:t>
            </a:r>
            <a:endParaRPr lang="zh-CN" altLang="zh-CN" dirty="0">
              <a:latin typeface="宋体" panose="02010600030101010101" pitchFamily="2" charset="-122"/>
              <a:cs typeface="宋体" panose="02010600030101010101" pitchFamily="2" charset="-122"/>
            </a:endParaRPr>
          </a:p>
        </p:txBody>
      </p:sp>
      <p:pic>
        <p:nvPicPr>
          <p:cNvPr id="11" name="图片 10">
            <a:extLst>
              <a:ext uri="{FF2B5EF4-FFF2-40B4-BE49-F238E27FC236}">
                <a16:creationId xmlns:a16="http://schemas.microsoft.com/office/drawing/2014/main" id="{34AB38C9-6030-41A1-8716-5BBCB6E1EF65}"/>
              </a:ext>
            </a:extLst>
          </p:cNvPr>
          <p:cNvPicPr>
            <a:picLocks noChangeAspect="1"/>
          </p:cNvPicPr>
          <p:nvPr/>
        </p:nvPicPr>
        <p:blipFill>
          <a:blip r:embed="rId3"/>
          <a:stretch>
            <a:fillRect/>
          </a:stretch>
        </p:blipFill>
        <p:spPr>
          <a:xfrm>
            <a:off x="4699556" y="1200270"/>
            <a:ext cx="7145514" cy="3841067"/>
          </a:xfrm>
          <a:prstGeom prst="rect">
            <a:avLst/>
          </a:prstGeom>
        </p:spPr>
      </p:pic>
    </p:spTree>
    <p:extLst>
      <p:ext uri="{BB962C8B-B14F-4D97-AF65-F5344CB8AC3E}">
        <p14:creationId xmlns:p14="http://schemas.microsoft.com/office/powerpoint/2010/main" val="4031228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B56722-CEA6-48BB-B04E-64232096ECD4}"/>
              </a:ext>
            </a:extLst>
          </p:cNvPr>
          <p:cNvSpPr>
            <a:spLocks noGrp="1"/>
          </p:cNvSpPr>
          <p:nvPr>
            <p:ph type="body" sz="quarter" idx="10"/>
          </p:nvPr>
        </p:nvSpPr>
        <p:spPr/>
        <p:txBody>
          <a:bodyPr/>
          <a:lstStyle/>
          <a:p>
            <a:r>
              <a:rPr lang="en-US" altLang="zh-CN" dirty="0"/>
              <a:t>1.3 word2vec</a:t>
            </a:r>
            <a:r>
              <a:rPr lang="zh-CN" altLang="zh-CN" dirty="0"/>
              <a:t>实验</a:t>
            </a:r>
          </a:p>
        </p:txBody>
      </p:sp>
      <p:sp>
        <p:nvSpPr>
          <p:cNvPr id="3" name="矩形 2">
            <a:extLst>
              <a:ext uri="{FF2B5EF4-FFF2-40B4-BE49-F238E27FC236}">
                <a16:creationId xmlns:a16="http://schemas.microsoft.com/office/drawing/2014/main" id="{6BF0E86D-A333-4CED-9850-951D5E1ED856}"/>
              </a:ext>
            </a:extLst>
          </p:cNvPr>
          <p:cNvSpPr/>
          <p:nvPr/>
        </p:nvSpPr>
        <p:spPr>
          <a:xfrm>
            <a:off x="214504" y="1157761"/>
            <a:ext cx="4651410" cy="3777252"/>
          </a:xfrm>
          <a:prstGeom prst="rect">
            <a:avLst/>
          </a:prstGeom>
        </p:spPr>
        <p:txBody>
          <a:bodyPr wrap="square">
            <a:spAutoFit/>
          </a:bodyPr>
          <a:lstStyle/>
          <a:p>
            <a:pPr marL="342900">
              <a:lnSpc>
                <a:spcPct val="150000"/>
              </a:lnSpc>
              <a:spcAft>
                <a:spcPts val="0"/>
              </a:spcAft>
            </a:pPr>
            <a:r>
              <a:rPr lang="en-US" altLang="zh-CN" dirty="0">
                <a:latin typeface="News Gothic MT" panose="020B0504020203020204" pitchFamily="34" charset="0"/>
                <a:cs typeface="Calibri" panose="020F0502020204030204" pitchFamily="34" charset="0"/>
              </a:rPr>
              <a:t>1.3.1 </a:t>
            </a:r>
            <a:r>
              <a:rPr lang="zh-CN" altLang="zh-CN" dirty="0">
                <a:latin typeface="News Gothic MT" panose="020B0504020203020204" pitchFamily="34" charset="0"/>
                <a:cs typeface="Calibri" panose="020F0502020204030204" pitchFamily="34" charset="0"/>
              </a:rPr>
              <a:t>实验步骤</a:t>
            </a:r>
            <a:endParaRPr lang="zh-CN" altLang="zh-CN" dirty="0">
              <a:latin typeface="宋体" panose="02010600030101010101" pitchFamily="2" charset="-122"/>
              <a:cs typeface="宋体" panose="02010600030101010101" pitchFamily="2" charset="-122"/>
            </a:endParaRPr>
          </a:p>
          <a:p>
            <a:pPr marL="342900">
              <a:lnSpc>
                <a:spcPct val="150000"/>
              </a:lnSpc>
              <a:spcAft>
                <a:spcPts val="0"/>
              </a:spcAft>
            </a:pPr>
            <a:r>
              <a:rPr lang="en-US" altLang="zh-CN" dirty="0">
                <a:latin typeface="News Gothic MT" panose="020B0504020203020204" pitchFamily="34" charset="0"/>
                <a:cs typeface="Calibri" panose="020F0502020204030204" pitchFamily="34" charset="0"/>
              </a:rPr>
              <a:t> </a:t>
            </a:r>
            <a:r>
              <a:rPr lang="zh-CN" altLang="en-US" dirty="0">
                <a:latin typeface="News Gothic MT" panose="020B0504020203020204" pitchFamily="34" charset="0"/>
                <a:cs typeface="Calibri" panose="020F0502020204030204" pitchFamily="34" charset="0"/>
              </a:rPr>
              <a:t>本次实验采用</a:t>
            </a:r>
            <a:r>
              <a:rPr lang="zh-CN" altLang="zh-CN" dirty="0">
                <a:latin typeface="News Gothic MT" panose="020B0504020203020204" pitchFamily="34" charset="0"/>
                <a:cs typeface="Calibri" panose="020F0502020204030204" pitchFamily="34" charset="0"/>
              </a:rPr>
              <a:t>中文维基百科语料，大小</a:t>
            </a:r>
            <a:r>
              <a:rPr lang="zh-CN" altLang="en-US" dirty="0">
                <a:latin typeface="News Gothic MT" panose="020B0504020203020204" pitchFamily="34" charset="0"/>
                <a:cs typeface="Calibri" panose="020F0502020204030204" pitchFamily="34" charset="0"/>
              </a:rPr>
              <a:t>为</a:t>
            </a:r>
            <a:r>
              <a:rPr lang="en-US" altLang="zh-CN" dirty="0">
                <a:latin typeface="News Gothic MT" panose="020B0504020203020204" pitchFamily="34" charset="0"/>
                <a:cs typeface="Calibri" panose="020F0502020204030204" pitchFamily="34" charset="0"/>
              </a:rPr>
              <a:t>819MB</a:t>
            </a:r>
            <a:r>
              <a:rPr lang="zh-CN" altLang="zh-CN" dirty="0">
                <a:latin typeface="News Gothic MT" panose="020B0504020203020204" pitchFamily="34" charset="0"/>
                <a:cs typeface="Calibri" panose="020F0502020204030204" pitchFamily="34" charset="0"/>
              </a:rPr>
              <a:t>。对于训练中文语料，要想获得良好的训练效果需要进行预处理。具体实验步骤如下：</a:t>
            </a:r>
            <a:endParaRPr lang="zh-CN" altLang="zh-CN" dirty="0">
              <a:latin typeface="宋体" panose="02010600030101010101" pitchFamily="2" charset="-122"/>
              <a:cs typeface="宋体" panose="02010600030101010101" pitchFamily="2" charset="-122"/>
            </a:endParaRPr>
          </a:p>
          <a:p>
            <a:pPr marL="342900">
              <a:lnSpc>
                <a:spcPct val="150000"/>
              </a:lnSpc>
              <a:spcAft>
                <a:spcPts val="0"/>
              </a:spcAft>
            </a:pPr>
            <a:r>
              <a:rPr lang="en-US" altLang="zh-CN" dirty="0">
                <a:latin typeface="News Gothic MT" panose="020B0504020203020204" pitchFamily="34" charset="0"/>
                <a:cs typeface="Calibri" panose="020F0502020204030204" pitchFamily="34" charset="0"/>
              </a:rPr>
              <a:t>Step1</a:t>
            </a:r>
            <a:r>
              <a:rPr lang="zh-CN" altLang="zh-CN" dirty="0">
                <a:latin typeface="News Gothic MT" panose="020B0504020203020204" pitchFamily="34" charset="0"/>
                <a:cs typeface="Calibri" panose="020F0502020204030204" pitchFamily="34" charset="0"/>
              </a:rPr>
              <a:t>：分词；</a:t>
            </a:r>
            <a:endParaRPr lang="zh-CN" altLang="zh-CN" dirty="0">
              <a:latin typeface="宋体" panose="02010600030101010101" pitchFamily="2" charset="-122"/>
              <a:cs typeface="宋体" panose="02010600030101010101" pitchFamily="2" charset="-122"/>
            </a:endParaRPr>
          </a:p>
          <a:p>
            <a:pPr marL="342900">
              <a:lnSpc>
                <a:spcPct val="150000"/>
              </a:lnSpc>
              <a:spcAft>
                <a:spcPts val="0"/>
              </a:spcAft>
            </a:pPr>
            <a:r>
              <a:rPr lang="en-US" altLang="zh-CN" dirty="0">
                <a:latin typeface="News Gothic MT" panose="020B0504020203020204" pitchFamily="34" charset="0"/>
                <a:cs typeface="Calibri" panose="020F0502020204030204" pitchFamily="34" charset="0"/>
              </a:rPr>
              <a:t>Step2</a:t>
            </a:r>
            <a:r>
              <a:rPr lang="zh-CN" altLang="zh-CN" dirty="0">
                <a:latin typeface="News Gothic MT" panose="020B0504020203020204" pitchFamily="34" charset="0"/>
                <a:cs typeface="Calibri" panose="020F0502020204030204" pitchFamily="34" charset="0"/>
              </a:rPr>
              <a:t>：去除非中文字符；</a:t>
            </a:r>
            <a:endParaRPr lang="zh-CN" altLang="zh-CN" dirty="0">
              <a:latin typeface="宋体" panose="02010600030101010101" pitchFamily="2" charset="-122"/>
              <a:cs typeface="宋体" panose="02010600030101010101" pitchFamily="2" charset="-122"/>
            </a:endParaRPr>
          </a:p>
          <a:p>
            <a:pPr marL="342900">
              <a:lnSpc>
                <a:spcPct val="150000"/>
              </a:lnSpc>
              <a:spcAft>
                <a:spcPts val="0"/>
              </a:spcAft>
            </a:pPr>
            <a:r>
              <a:rPr lang="en-US" altLang="zh-CN" dirty="0">
                <a:latin typeface="News Gothic MT" panose="020B0504020203020204" pitchFamily="34" charset="0"/>
                <a:cs typeface="Calibri" panose="020F0502020204030204" pitchFamily="34" charset="0"/>
              </a:rPr>
              <a:t>Step3</a:t>
            </a:r>
            <a:r>
              <a:rPr lang="zh-CN" altLang="zh-CN" dirty="0">
                <a:latin typeface="News Gothic MT" panose="020B0504020203020204" pitchFamily="34" charset="0"/>
                <a:cs typeface="Calibri" panose="020F0502020204030204" pitchFamily="34" charset="0"/>
              </a:rPr>
              <a:t>：使用繁简转换，化为统一格式；</a:t>
            </a:r>
            <a:endParaRPr lang="zh-CN" altLang="zh-CN" dirty="0">
              <a:latin typeface="宋体" panose="02010600030101010101" pitchFamily="2" charset="-122"/>
              <a:cs typeface="宋体" panose="02010600030101010101" pitchFamily="2" charset="-122"/>
            </a:endParaRPr>
          </a:p>
          <a:p>
            <a:pPr marL="342900">
              <a:lnSpc>
                <a:spcPct val="150000"/>
              </a:lnSpc>
              <a:spcAft>
                <a:spcPts val="0"/>
              </a:spcAft>
            </a:pPr>
            <a:r>
              <a:rPr lang="en-US" altLang="zh-CN" dirty="0">
                <a:latin typeface="News Gothic MT" panose="020B0504020203020204" pitchFamily="34" charset="0"/>
                <a:cs typeface="Calibri" panose="020F0502020204030204" pitchFamily="34" charset="0"/>
              </a:rPr>
              <a:t>Step4</a:t>
            </a:r>
            <a:r>
              <a:rPr lang="zh-CN" altLang="zh-CN" dirty="0">
                <a:latin typeface="News Gothic MT" panose="020B0504020203020204" pitchFamily="34" charset="0"/>
                <a:cs typeface="Calibri" panose="020F0502020204030204" pitchFamily="34" charset="0"/>
              </a:rPr>
              <a:t>：训练模型。</a:t>
            </a:r>
            <a:endParaRPr lang="zh-CN" altLang="zh-CN" dirty="0">
              <a:latin typeface="宋体" panose="02010600030101010101" pitchFamily="2" charset="-122"/>
              <a:cs typeface="宋体" panose="02010600030101010101" pitchFamily="2" charset="-122"/>
            </a:endParaRPr>
          </a:p>
        </p:txBody>
      </p:sp>
      <p:sp>
        <p:nvSpPr>
          <p:cNvPr id="4" name="矩形 3">
            <a:extLst>
              <a:ext uri="{FF2B5EF4-FFF2-40B4-BE49-F238E27FC236}">
                <a16:creationId xmlns:a16="http://schemas.microsoft.com/office/drawing/2014/main" id="{7ABF5868-2ACE-4A91-A471-BA30533F6564}"/>
              </a:ext>
            </a:extLst>
          </p:cNvPr>
          <p:cNvSpPr/>
          <p:nvPr/>
        </p:nvSpPr>
        <p:spPr>
          <a:xfrm>
            <a:off x="165518" y="5127173"/>
            <a:ext cx="6096000" cy="646331"/>
          </a:xfrm>
          <a:prstGeom prst="rect">
            <a:avLst/>
          </a:prstGeom>
        </p:spPr>
        <p:txBody>
          <a:bodyPr>
            <a:spAutoFit/>
          </a:bodyPr>
          <a:lstStyle/>
          <a:p>
            <a:pPr marL="342900">
              <a:spcAft>
                <a:spcPts val="0"/>
              </a:spcAft>
            </a:pPr>
            <a:r>
              <a:rPr lang="zh-CN" altLang="zh-CN" dirty="0">
                <a:latin typeface="News Gothic MT" panose="020B0504020203020204" pitchFamily="34" charset="0"/>
                <a:cs typeface="Calibri" panose="020F0502020204030204" pitchFamily="34" charset="0"/>
              </a:rPr>
              <a:t>本次实验将窗口设置为</a:t>
            </a:r>
            <a:r>
              <a:rPr lang="en-US" altLang="zh-CN" dirty="0">
                <a:latin typeface="News Gothic MT" panose="020B0504020203020204" pitchFamily="34" charset="0"/>
                <a:cs typeface="Calibri" panose="020F0502020204030204" pitchFamily="34" charset="0"/>
              </a:rPr>
              <a:t>8</a:t>
            </a:r>
            <a:r>
              <a:rPr lang="zh-CN" altLang="zh-CN" dirty="0">
                <a:latin typeface="News Gothic MT" panose="020B0504020203020204" pitchFamily="34" charset="0"/>
                <a:cs typeface="Calibri" panose="020F0502020204030204" pitchFamily="34" charset="0"/>
              </a:rPr>
              <a:t>，词向量长度为</a:t>
            </a:r>
            <a:r>
              <a:rPr lang="en-US" altLang="zh-CN" dirty="0">
                <a:latin typeface="News Gothic MT" panose="020B0504020203020204" pitchFamily="34" charset="0"/>
                <a:cs typeface="Calibri" panose="020F0502020204030204" pitchFamily="34" charset="0"/>
              </a:rPr>
              <a:t>300</a:t>
            </a:r>
            <a:r>
              <a:rPr lang="zh-CN" altLang="zh-CN" dirty="0">
                <a:latin typeface="News Gothic MT" panose="020B0504020203020204" pitchFamily="34" charset="0"/>
                <a:cs typeface="Calibri" panose="020F0502020204030204" pitchFamily="34" charset="0"/>
              </a:rPr>
              <a:t>。默认采用负采样的连续词袋模型进行训练。</a:t>
            </a:r>
            <a:endParaRPr lang="zh-CN" altLang="zh-CN" dirty="0">
              <a:latin typeface="宋体" panose="02010600030101010101" pitchFamily="2" charset="-122"/>
              <a:cs typeface="宋体" panose="02010600030101010101" pitchFamily="2" charset="-122"/>
            </a:endParaRPr>
          </a:p>
        </p:txBody>
      </p:sp>
      <p:pic>
        <p:nvPicPr>
          <p:cNvPr id="5" name="图片 4">
            <a:extLst>
              <a:ext uri="{FF2B5EF4-FFF2-40B4-BE49-F238E27FC236}">
                <a16:creationId xmlns:a16="http://schemas.microsoft.com/office/drawing/2014/main" id="{7CD603C8-ABB8-45EA-8736-0984DA436033}"/>
              </a:ext>
            </a:extLst>
          </p:cNvPr>
          <p:cNvPicPr>
            <a:picLocks noChangeAspect="1"/>
          </p:cNvPicPr>
          <p:nvPr/>
        </p:nvPicPr>
        <p:blipFill>
          <a:blip r:embed="rId2"/>
          <a:stretch>
            <a:fillRect/>
          </a:stretch>
        </p:blipFill>
        <p:spPr>
          <a:xfrm>
            <a:off x="6310504" y="965602"/>
            <a:ext cx="5019675" cy="4895850"/>
          </a:xfrm>
          <a:prstGeom prst="rect">
            <a:avLst/>
          </a:prstGeom>
        </p:spPr>
      </p:pic>
    </p:spTree>
    <p:extLst>
      <p:ext uri="{BB962C8B-B14F-4D97-AF65-F5344CB8AC3E}">
        <p14:creationId xmlns:p14="http://schemas.microsoft.com/office/powerpoint/2010/main" val="317604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91DB6F-4FDD-4D2E-823B-204B7A9C112D}"/>
              </a:ext>
            </a:extLst>
          </p:cNvPr>
          <p:cNvSpPr>
            <a:spLocks noGrp="1"/>
          </p:cNvSpPr>
          <p:nvPr>
            <p:ph type="body" sz="quarter" idx="10"/>
          </p:nvPr>
        </p:nvSpPr>
        <p:spPr/>
        <p:txBody>
          <a:bodyPr/>
          <a:lstStyle/>
          <a:p>
            <a:r>
              <a:rPr lang="en-US" altLang="zh-CN" dirty="0"/>
              <a:t>1.3.2 </a:t>
            </a:r>
            <a:r>
              <a:rPr lang="zh-CN" altLang="zh-CN" dirty="0"/>
              <a:t>实验结果</a:t>
            </a:r>
          </a:p>
        </p:txBody>
      </p:sp>
      <p:sp>
        <p:nvSpPr>
          <p:cNvPr id="3" name="矩形 2">
            <a:extLst>
              <a:ext uri="{FF2B5EF4-FFF2-40B4-BE49-F238E27FC236}">
                <a16:creationId xmlns:a16="http://schemas.microsoft.com/office/drawing/2014/main" id="{85282CCE-AAEE-435A-A8DD-A3EF7981D57D}"/>
              </a:ext>
            </a:extLst>
          </p:cNvPr>
          <p:cNvSpPr/>
          <p:nvPr/>
        </p:nvSpPr>
        <p:spPr>
          <a:xfrm>
            <a:off x="0" y="1076039"/>
            <a:ext cx="5298652" cy="5632311"/>
          </a:xfrm>
          <a:prstGeom prst="rect">
            <a:avLst/>
          </a:prstGeom>
        </p:spPr>
        <p:txBody>
          <a:bodyPr wrap="square">
            <a:spAutoFit/>
          </a:bodyPr>
          <a:lstStyle/>
          <a:p>
            <a:pPr marL="342900">
              <a:spcAft>
                <a:spcPts val="0"/>
              </a:spcAft>
            </a:pPr>
            <a:r>
              <a:rPr lang="zh-CN" altLang="en-US" dirty="0">
                <a:latin typeface="News Gothic MT" panose="020B0504020203020204" pitchFamily="34" charset="0"/>
                <a:cs typeface="Calibri" panose="020F0502020204030204" pitchFamily="34" charset="0"/>
              </a:rPr>
              <a:t>本次实验选择“人”，“男人”，“女人”，“球”，“足球”，“运动”，“水蒸气”这些词作为展示。编程语言为</a:t>
            </a:r>
            <a:r>
              <a:rPr lang="en-US" altLang="zh-CN" dirty="0">
                <a:latin typeface="News Gothic MT" panose="020B0504020203020204" pitchFamily="34" charset="0"/>
                <a:cs typeface="Calibri" panose="020F0502020204030204" pitchFamily="34" charset="0"/>
              </a:rPr>
              <a:t>python</a:t>
            </a:r>
            <a:r>
              <a:rPr lang="zh-CN" altLang="en-US" dirty="0">
                <a:latin typeface="News Gothic MT" panose="020B0504020203020204" pitchFamily="34" charset="0"/>
                <a:cs typeface="Calibri" panose="020F0502020204030204" pitchFamily="34" charset="0"/>
              </a:rPr>
              <a:t>，调用库为</a:t>
            </a:r>
            <a:r>
              <a:rPr lang="en-US" altLang="zh-CN" dirty="0" err="1">
                <a:latin typeface="News Gothic MT" panose="020B0504020203020204" pitchFamily="34" charset="0"/>
                <a:cs typeface="Calibri" panose="020F0502020204030204" pitchFamily="34" charset="0"/>
              </a:rPr>
              <a:t>gensim</a:t>
            </a:r>
            <a:r>
              <a:rPr lang="zh-CN" altLang="en-US" dirty="0">
                <a:latin typeface="News Gothic MT" panose="020B0504020203020204" pitchFamily="34" charset="0"/>
                <a:cs typeface="Calibri" panose="020F0502020204030204" pitchFamily="34" charset="0"/>
              </a:rPr>
              <a:t>。</a:t>
            </a:r>
            <a:endParaRPr lang="en-US" altLang="zh-CN" dirty="0">
              <a:latin typeface="News Gothic MT" panose="020B0504020203020204" pitchFamily="34" charset="0"/>
              <a:cs typeface="Calibri" panose="020F0502020204030204" pitchFamily="34" charset="0"/>
            </a:endParaRPr>
          </a:p>
          <a:p>
            <a:pPr marL="342900">
              <a:spcAft>
                <a:spcPts val="0"/>
              </a:spcAft>
            </a:pPr>
            <a:r>
              <a:rPr lang="zh-CN" altLang="zh-CN" dirty="0">
                <a:latin typeface="News Gothic MT" panose="020B0504020203020204" pitchFamily="34" charset="0"/>
                <a:cs typeface="Calibri" panose="020F0502020204030204" pitchFamily="34" charset="0"/>
              </a:rPr>
              <a:t>（</a:t>
            </a:r>
            <a:r>
              <a:rPr lang="en-US" altLang="zh-CN" dirty="0">
                <a:latin typeface="News Gothic MT" panose="020B0504020203020204" pitchFamily="34" charset="0"/>
                <a:cs typeface="Calibri" panose="020F0502020204030204" pitchFamily="34" charset="0"/>
              </a:rPr>
              <a:t>1</a:t>
            </a:r>
            <a:r>
              <a:rPr lang="zh-CN" altLang="zh-CN" dirty="0">
                <a:latin typeface="News Gothic MT" panose="020B0504020203020204" pitchFamily="34" charset="0"/>
                <a:cs typeface="Calibri" panose="020F0502020204030204" pitchFamily="34" charset="0"/>
              </a:rPr>
              <a:t>）计算两个词之间的相似度</a:t>
            </a:r>
            <a:endParaRPr lang="en-US" altLang="zh-CN" dirty="0">
              <a:latin typeface="News Gothic MT" panose="020B0504020203020204" pitchFamily="34" charset="0"/>
              <a:cs typeface="Calibri" panose="020F0502020204030204" pitchFamily="34" charset="0"/>
            </a:endParaRPr>
          </a:p>
          <a:p>
            <a:pPr marL="342900">
              <a:spcAft>
                <a:spcPts val="0"/>
              </a:spcAft>
            </a:pPr>
            <a:r>
              <a:rPr lang="zh-CN" altLang="en-US" dirty="0">
                <a:latin typeface="News Gothic MT" panose="020B0504020203020204" pitchFamily="34" charset="0"/>
                <a:cs typeface="Calibri" panose="020F0502020204030204" pitchFamily="34" charset="0"/>
              </a:rPr>
              <a:t>结果如下：</a:t>
            </a:r>
            <a:endParaRPr lang="en-US" altLang="zh-CN" dirty="0">
              <a:latin typeface="News Gothic MT" panose="020B0504020203020204" pitchFamily="34" charset="0"/>
              <a:cs typeface="Calibri" panose="020F0502020204030204" pitchFamily="34" charset="0"/>
            </a:endParaRPr>
          </a:p>
          <a:p>
            <a:pPr algn="ctr"/>
            <a:r>
              <a:rPr lang="en-US" altLang="zh-CN" dirty="0" err="1">
                <a:solidFill>
                  <a:srgbClr val="FF0000"/>
                </a:solidFill>
              </a:rPr>
              <a:t>model.wv.similarity</a:t>
            </a:r>
            <a:r>
              <a:rPr lang="en-US" altLang="zh-CN" dirty="0">
                <a:solidFill>
                  <a:srgbClr val="FF0000"/>
                </a:solidFill>
              </a:rPr>
              <a:t>('</a:t>
            </a:r>
            <a:r>
              <a:rPr lang="zh-CN" altLang="en-US" dirty="0">
                <a:solidFill>
                  <a:srgbClr val="FF0000"/>
                </a:solidFill>
              </a:rPr>
              <a:t>人</a:t>
            </a:r>
            <a:r>
              <a:rPr lang="en-US" altLang="zh-CN" dirty="0">
                <a:solidFill>
                  <a:srgbClr val="FF0000"/>
                </a:solidFill>
              </a:rPr>
              <a:t>','</a:t>
            </a:r>
            <a:r>
              <a:rPr lang="zh-CN" altLang="en-US" dirty="0">
                <a:solidFill>
                  <a:srgbClr val="FF0000"/>
                </a:solidFill>
              </a:rPr>
              <a:t>男人</a:t>
            </a:r>
            <a:r>
              <a:rPr lang="en-US" altLang="zh-CN" dirty="0">
                <a:solidFill>
                  <a:srgbClr val="FF0000"/>
                </a:solidFill>
              </a:rPr>
              <a:t>')</a:t>
            </a:r>
          </a:p>
          <a:p>
            <a:pPr algn="ctr"/>
            <a:r>
              <a:rPr lang="en-US" altLang="zh-CN" dirty="0">
                <a:solidFill>
                  <a:srgbClr val="FF0000"/>
                </a:solidFill>
              </a:rPr>
              <a:t>Out[43]: 0.25402098767972897</a:t>
            </a:r>
          </a:p>
          <a:p>
            <a:pPr algn="ctr"/>
            <a:r>
              <a:rPr lang="en-US" altLang="zh-CN" dirty="0" err="1">
                <a:solidFill>
                  <a:srgbClr val="FF0000"/>
                </a:solidFill>
              </a:rPr>
              <a:t>model.wv.similarity</a:t>
            </a:r>
            <a:r>
              <a:rPr lang="en-US" altLang="zh-CN" dirty="0">
                <a:solidFill>
                  <a:srgbClr val="FF0000"/>
                </a:solidFill>
              </a:rPr>
              <a:t>('</a:t>
            </a:r>
            <a:r>
              <a:rPr lang="zh-CN" altLang="en-US" dirty="0">
                <a:solidFill>
                  <a:srgbClr val="FF0000"/>
                </a:solidFill>
              </a:rPr>
              <a:t>男人</a:t>
            </a:r>
            <a:r>
              <a:rPr lang="en-US" altLang="zh-CN" dirty="0">
                <a:solidFill>
                  <a:srgbClr val="FF0000"/>
                </a:solidFill>
              </a:rPr>
              <a:t>','</a:t>
            </a:r>
            <a:r>
              <a:rPr lang="zh-CN" altLang="en-US" dirty="0">
                <a:solidFill>
                  <a:srgbClr val="FF0000"/>
                </a:solidFill>
              </a:rPr>
              <a:t>女人</a:t>
            </a:r>
            <a:r>
              <a:rPr lang="en-US" altLang="zh-CN" dirty="0">
                <a:solidFill>
                  <a:srgbClr val="FF0000"/>
                </a:solidFill>
              </a:rPr>
              <a:t>')</a:t>
            </a:r>
          </a:p>
          <a:p>
            <a:pPr algn="ctr"/>
            <a:r>
              <a:rPr lang="en-US" altLang="zh-CN" dirty="0">
                <a:solidFill>
                  <a:srgbClr val="FF0000"/>
                </a:solidFill>
              </a:rPr>
              <a:t>Out[44]: 0.752354772090117</a:t>
            </a:r>
          </a:p>
          <a:p>
            <a:pPr algn="ctr"/>
            <a:r>
              <a:rPr lang="en-US" altLang="zh-CN" dirty="0" err="1">
                <a:solidFill>
                  <a:srgbClr val="FF0000"/>
                </a:solidFill>
              </a:rPr>
              <a:t>model.wv.similarity</a:t>
            </a:r>
            <a:r>
              <a:rPr lang="en-US" altLang="zh-CN" dirty="0">
                <a:solidFill>
                  <a:srgbClr val="FF0000"/>
                </a:solidFill>
              </a:rPr>
              <a:t>('</a:t>
            </a:r>
            <a:r>
              <a:rPr lang="zh-CN" altLang="en-US" dirty="0">
                <a:solidFill>
                  <a:srgbClr val="FF0000"/>
                </a:solidFill>
              </a:rPr>
              <a:t>男人</a:t>
            </a:r>
            <a:r>
              <a:rPr lang="en-US" altLang="zh-CN" dirty="0">
                <a:solidFill>
                  <a:srgbClr val="FF0000"/>
                </a:solidFill>
              </a:rPr>
              <a:t>','</a:t>
            </a:r>
            <a:r>
              <a:rPr lang="zh-CN" altLang="en-US" dirty="0">
                <a:solidFill>
                  <a:srgbClr val="FF0000"/>
                </a:solidFill>
              </a:rPr>
              <a:t>足球</a:t>
            </a:r>
            <a:r>
              <a:rPr lang="en-US" altLang="zh-CN" dirty="0">
                <a:solidFill>
                  <a:srgbClr val="FF0000"/>
                </a:solidFill>
              </a:rPr>
              <a:t>')</a:t>
            </a:r>
          </a:p>
          <a:p>
            <a:pPr algn="ctr"/>
            <a:r>
              <a:rPr lang="en-US" altLang="zh-CN" dirty="0">
                <a:solidFill>
                  <a:srgbClr val="FF0000"/>
                </a:solidFill>
              </a:rPr>
              <a:t>Out[45]: 0.023213957543172514 </a:t>
            </a:r>
          </a:p>
          <a:p>
            <a:pPr algn="ctr"/>
            <a:r>
              <a:rPr lang="en-US" altLang="zh-CN" dirty="0" err="1">
                <a:solidFill>
                  <a:srgbClr val="FF0000"/>
                </a:solidFill>
              </a:rPr>
              <a:t>model.wv.similarity</a:t>
            </a:r>
            <a:r>
              <a:rPr lang="en-US" altLang="zh-CN" dirty="0">
                <a:solidFill>
                  <a:srgbClr val="FF0000"/>
                </a:solidFill>
              </a:rPr>
              <a:t>('</a:t>
            </a:r>
            <a:r>
              <a:rPr lang="zh-CN" altLang="en-US" dirty="0">
                <a:solidFill>
                  <a:srgbClr val="FF0000"/>
                </a:solidFill>
              </a:rPr>
              <a:t>女人</a:t>
            </a:r>
            <a:r>
              <a:rPr lang="en-US" altLang="zh-CN" dirty="0">
                <a:solidFill>
                  <a:srgbClr val="FF0000"/>
                </a:solidFill>
              </a:rPr>
              <a:t>','</a:t>
            </a:r>
            <a:r>
              <a:rPr lang="zh-CN" altLang="en-US" dirty="0">
                <a:solidFill>
                  <a:srgbClr val="FF0000"/>
                </a:solidFill>
              </a:rPr>
              <a:t>足球</a:t>
            </a:r>
            <a:r>
              <a:rPr lang="en-US" altLang="zh-CN" dirty="0">
                <a:solidFill>
                  <a:srgbClr val="FF0000"/>
                </a:solidFill>
              </a:rPr>
              <a:t>')</a:t>
            </a:r>
          </a:p>
          <a:p>
            <a:pPr algn="ctr"/>
            <a:r>
              <a:rPr lang="en-US" altLang="zh-CN" dirty="0">
                <a:solidFill>
                  <a:srgbClr val="FF0000"/>
                </a:solidFill>
              </a:rPr>
              <a:t>Out[46]: 0.05877004760363018</a:t>
            </a:r>
          </a:p>
          <a:p>
            <a:pPr algn="ctr"/>
            <a:r>
              <a:rPr lang="en-US" altLang="zh-CN" dirty="0" err="1">
                <a:solidFill>
                  <a:srgbClr val="FF0000"/>
                </a:solidFill>
              </a:rPr>
              <a:t>model.wv.similarity</a:t>
            </a:r>
            <a:r>
              <a:rPr lang="en-US" altLang="zh-CN" dirty="0">
                <a:solidFill>
                  <a:srgbClr val="FF0000"/>
                </a:solidFill>
              </a:rPr>
              <a:t>('</a:t>
            </a:r>
            <a:r>
              <a:rPr lang="zh-CN" altLang="en-US" dirty="0">
                <a:solidFill>
                  <a:srgbClr val="FF0000"/>
                </a:solidFill>
              </a:rPr>
              <a:t>足球</a:t>
            </a:r>
            <a:r>
              <a:rPr lang="en-US" altLang="zh-CN" dirty="0">
                <a:solidFill>
                  <a:srgbClr val="FF0000"/>
                </a:solidFill>
              </a:rPr>
              <a:t>','</a:t>
            </a:r>
            <a:r>
              <a:rPr lang="zh-CN" altLang="en-US" dirty="0">
                <a:solidFill>
                  <a:srgbClr val="FF0000"/>
                </a:solidFill>
              </a:rPr>
              <a:t>运动</a:t>
            </a:r>
            <a:r>
              <a:rPr lang="en-US" altLang="zh-CN" dirty="0">
                <a:solidFill>
                  <a:srgbClr val="FF0000"/>
                </a:solidFill>
              </a:rPr>
              <a:t>')</a:t>
            </a:r>
          </a:p>
          <a:p>
            <a:pPr algn="ctr"/>
            <a:r>
              <a:rPr lang="en-US" altLang="zh-CN" dirty="0">
                <a:solidFill>
                  <a:srgbClr val="FF0000"/>
                </a:solidFill>
              </a:rPr>
              <a:t>Out[47]: 0.14440603875498514</a:t>
            </a:r>
          </a:p>
          <a:p>
            <a:pPr algn="ctr"/>
            <a:r>
              <a:rPr lang="en-US" altLang="zh-CN" dirty="0" err="1">
                <a:solidFill>
                  <a:srgbClr val="FF0000"/>
                </a:solidFill>
              </a:rPr>
              <a:t>model.wv.similarity</a:t>
            </a:r>
            <a:r>
              <a:rPr lang="en-US" altLang="zh-CN" dirty="0">
                <a:solidFill>
                  <a:srgbClr val="FF0000"/>
                </a:solidFill>
              </a:rPr>
              <a:t>('</a:t>
            </a:r>
            <a:r>
              <a:rPr lang="zh-CN" altLang="en-US" dirty="0">
                <a:solidFill>
                  <a:srgbClr val="FF0000"/>
                </a:solidFill>
              </a:rPr>
              <a:t>足球</a:t>
            </a:r>
            <a:r>
              <a:rPr lang="en-US" altLang="zh-CN" dirty="0">
                <a:solidFill>
                  <a:srgbClr val="FF0000"/>
                </a:solidFill>
              </a:rPr>
              <a:t>','</a:t>
            </a:r>
            <a:r>
              <a:rPr lang="zh-CN" altLang="en-US" dirty="0">
                <a:solidFill>
                  <a:srgbClr val="FF0000"/>
                </a:solidFill>
              </a:rPr>
              <a:t>水蒸气</a:t>
            </a:r>
            <a:r>
              <a:rPr lang="en-US" altLang="zh-CN" dirty="0">
                <a:solidFill>
                  <a:srgbClr val="FF0000"/>
                </a:solidFill>
              </a:rPr>
              <a:t>')</a:t>
            </a:r>
          </a:p>
          <a:p>
            <a:pPr algn="ctr"/>
            <a:r>
              <a:rPr lang="en-US" altLang="zh-CN" dirty="0">
                <a:solidFill>
                  <a:srgbClr val="FF0000"/>
                </a:solidFill>
              </a:rPr>
              <a:t>Out[66]: -0.05204579280779958</a:t>
            </a:r>
          </a:p>
          <a:p>
            <a:pPr marL="342900">
              <a:spcAft>
                <a:spcPts val="0"/>
              </a:spcAft>
            </a:pPr>
            <a:endParaRPr lang="en-US" altLang="zh-CN" dirty="0">
              <a:latin typeface="News Gothic MT" panose="020B0504020203020204" pitchFamily="34" charset="0"/>
              <a:cs typeface="Calibri" panose="020F0502020204030204" pitchFamily="34" charset="0"/>
            </a:endParaRPr>
          </a:p>
          <a:p>
            <a:pPr marL="342900">
              <a:spcAft>
                <a:spcPts val="0"/>
              </a:spcAft>
            </a:pPr>
            <a:r>
              <a:rPr lang="en-US" altLang="zh-CN" dirty="0">
                <a:latin typeface="News Gothic MT" panose="020B0504020203020204" pitchFamily="34" charset="0"/>
                <a:cs typeface="Calibri" panose="020F0502020204030204" pitchFamily="34" charset="0"/>
              </a:rPr>
              <a:t>	</a:t>
            </a:r>
            <a:endParaRPr lang="zh-CN" altLang="zh-CN" dirty="0">
              <a:latin typeface="宋体" panose="02010600030101010101" pitchFamily="2" charset="-122"/>
              <a:cs typeface="宋体" panose="02010600030101010101" pitchFamily="2" charset="-122"/>
            </a:endParaRPr>
          </a:p>
        </p:txBody>
      </p:sp>
      <p:sp>
        <p:nvSpPr>
          <p:cNvPr id="4" name="矩形 3">
            <a:extLst>
              <a:ext uri="{FF2B5EF4-FFF2-40B4-BE49-F238E27FC236}">
                <a16:creationId xmlns:a16="http://schemas.microsoft.com/office/drawing/2014/main" id="{F3816788-6BA1-4DCE-899C-1D6C94BBE003}"/>
              </a:ext>
            </a:extLst>
          </p:cNvPr>
          <p:cNvSpPr/>
          <p:nvPr/>
        </p:nvSpPr>
        <p:spPr>
          <a:xfrm>
            <a:off x="5082621" y="1273596"/>
            <a:ext cx="3953326" cy="646331"/>
          </a:xfrm>
          <a:prstGeom prst="rect">
            <a:avLst/>
          </a:prstGeom>
        </p:spPr>
        <p:txBody>
          <a:bodyPr wrap="none">
            <a:spAutoFit/>
          </a:bodyPr>
          <a:lstStyle/>
          <a:p>
            <a:pPr marL="342900" indent="152400">
              <a:spcAft>
                <a:spcPts val="0"/>
              </a:spcAft>
            </a:pPr>
            <a:r>
              <a:rPr lang="en-US" altLang="zh-CN" dirty="0">
                <a:latin typeface="News Gothic MT" panose="020B0504020203020204" pitchFamily="34" charset="0"/>
                <a:cs typeface="Calibri" panose="020F0502020204030204" pitchFamily="34" charset="0"/>
              </a:rPr>
              <a:t>(2) </a:t>
            </a:r>
            <a:r>
              <a:rPr lang="zh-CN" altLang="zh-CN" dirty="0">
                <a:latin typeface="News Gothic MT" panose="020B0504020203020204" pitchFamily="34" charset="0"/>
                <a:cs typeface="Calibri" panose="020F0502020204030204" pitchFamily="34" charset="0"/>
              </a:rPr>
              <a:t>求得某个词的一些相似词</a:t>
            </a:r>
            <a:endParaRPr lang="en-US" altLang="zh-CN" dirty="0">
              <a:latin typeface="News Gothic MT" panose="020B0504020203020204" pitchFamily="34" charset="0"/>
              <a:cs typeface="Calibri" panose="020F0502020204030204" pitchFamily="34" charset="0"/>
            </a:endParaRPr>
          </a:p>
          <a:p>
            <a:pPr marL="342900" indent="152400">
              <a:spcAft>
                <a:spcPts val="0"/>
              </a:spcAft>
            </a:pPr>
            <a:r>
              <a:rPr lang="en-US" altLang="zh-CN" dirty="0">
                <a:latin typeface="News Gothic MT" panose="020B0504020203020204" pitchFamily="34" charset="0"/>
                <a:cs typeface="Calibri" panose="020F0502020204030204" pitchFamily="34" charset="0"/>
              </a:rPr>
              <a:t>	</a:t>
            </a:r>
            <a:r>
              <a:rPr lang="zh-CN" altLang="en-US" dirty="0">
                <a:latin typeface="News Gothic MT" panose="020B0504020203020204" pitchFamily="34" charset="0"/>
                <a:cs typeface="Calibri" panose="020F0502020204030204" pitchFamily="34" charset="0"/>
              </a:rPr>
              <a:t>以“男人”和“运动”为例</a:t>
            </a:r>
            <a:endParaRPr lang="zh-CN" altLang="zh-CN" dirty="0">
              <a:latin typeface="宋体" panose="02010600030101010101" pitchFamily="2" charset="-122"/>
              <a:cs typeface="宋体" panose="02010600030101010101" pitchFamily="2" charset="-122"/>
            </a:endParaRPr>
          </a:p>
        </p:txBody>
      </p:sp>
      <p:sp>
        <p:nvSpPr>
          <p:cNvPr id="5" name="矩形 4">
            <a:extLst>
              <a:ext uri="{FF2B5EF4-FFF2-40B4-BE49-F238E27FC236}">
                <a16:creationId xmlns:a16="http://schemas.microsoft.com/office/drawing/2014/main" id="{4148B9AA-FCB9-4D15-A2CD-687E1CFAD3CB}"/>
              </a:ext>
            </a:extLst>
          </p:cNvPr>
          <p:cNvSpPr/>
          <p:nvPr/>
        </p:nvSpPr>
        <p:spPr>
          <a:xfrm>
            <a:off x="4648200" y="2184035"/>
            <a:ext cx="3846114" cy="3416320"/>
          </a:xfrm>
          <a:prstGeom prst="rect">
            <a:avLst/>
          </a:prstGeom>
        </p:spPr>
        <p:txBody>
          <a:bodyPr wrap="square">
            <a:spAutoFit/>
          </a:bodyPr>
          <a:lstStyle/>
          <a:p>
            <a:pPr algn="just"/>
            <a:r>
              <a:rPr lang="en-US" altLang="zh-CN" kern="100" dirty="0" err="1">
                <a:solidFill>
                  <a:srgbClr val="00B050"/>
                </a:solidFill>
                <a:latin typeface="宋体" panose="02010600030101010101" pitchFamily="2" charset="-122"/>
                <a:cs typeface="Times New Roman" panose="02020603050405020304" pitchFamily="18" charset="0"/>
              </a:rPr>
              <a:t>model.wv.similar_by_word</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男人</a:t>
            </a:r>
            <a:r>
              <a:rPr lang="en-US" altLang="zh-CN" kern="100" dirty="0">
                <a:solidFill>
                  <a:srgbClr val="00B050"/>
                </a:solidFill>
                <a:latin typeface="Calibri" panose="020F0502020204030204" pitchFamily="34" charset="0"/>
                <a:cs typeface="Times New Roman" panose="02020603050405020304" pitchFamily="18" charset="0"/>
              </a:rPr>
              <a:t>')</a:t>
            </a:r>
          </a:p>
          <a:p>
            <a:pPr algn="just"/>
            <a:r>
              <a:rPr lang="en-US" altLang="zh-CN" kern="100" dirty="0">
                <a:solidFill>
                  <a:srgbClr val="00B050"/>
                </a:solidFill>
                <a:latin typeface="宋体" panose="02010600030101010101" pitchFamily="2" charset="-122"/>
                <a:cs typeface="Times New Roman" panose="02020603050405020304" pitchFamily="18" charset="0"/>
              </a:rPr>
              <a:t>Out[38]: </a:t>
            </a:r>
            <a:endParaRPr lang="en-US" altLang="zh-CN" kern="100" dirty="0">
              <a:solidFill>
                <a:srgbClr val="00B050"/>
              </a:solidFill>
              <a:latin typeface="Calibri" panose="020F0502020204030204" pitchFamily="34" charset="0"/>
              <a:cs typeface="Times New Roman" panose="02020603050405020304" pitchFamily="18" charset="0"/>
            </a:endParaRPr>
          </a:p>
          <a:p>
            <a:pPr algn="just"/>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女人</a:t>
            </a:r>
            <a:r>
              <a:rPr lang="en-US" altLang="zh-CN" kern="100" dirty="0">
                <a:solidFill>
                  <a:srgbClr val="00B050"/>
                </a:solidFill>
                <a:latin typeface="Calibri" panose="020F0502020204030204" pitchFamily="34" charset="0"/>
                <a:cs typeface="Times New Roman" panose="02020603050405020304" pitchFamily="18" charset="0"/>
              </a:rPr>
              <a:t>', 0.7523548007011414),</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家伙</a:t>
            </a:r>
            <a:r>
              <a:rPr lang="en-US" altLang="zh-CN" kern="100" dirty="0">
                <a:solidFill>
                  <a:srgbClr val="00B050"/>
                </a:solidFill>
                <a:latin typeface="Calibri" panose="020F0502020204030204" pitchFamily="34" charset="0"/>
                <a:cs typeface="Times New Roman" panose="02020603050405020304" pitchFamily="18" charset="0"/>
              </a:rPr>
              <a:t>', 0.6067361831665039),</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傻瓜</a:t>
            </a:r>
            <a:r>
              <a:rPr lang="en-US" altLang="zh-CN" kern="100" dirty="0">
                <a:solidFill>
                  <a:srgbClr val="00B050"/>
                </a:solidFill>
                <a:latin typeface="Calibri" panose="020F0502020204030204" pitchFamily="34" charset="0"/>
                <a:cs typeface="Times New Roman" panose="02020603050405020304" pitchFamily="18" charset="0"/>
              </a:rPr>
              <a:t>', 0.5595201253890991),</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女孩子</a:t>
            </a:r>
            <a:r>
              <a:rPr lang="en-US" altLang="zh-CN" kern="100" dirty="0">
                <a:solidFill>
                  <a:srgbClr val="00B050"/>
                </a:solidFill>
                <a:latin typeface="Calibri" panose="020F0502020204030204" pitchFamily="34" charset="0"/>
                <a:cs typeface="Times New Roman" panose="02020603050405020304" pitchFamily="18" charset="0"/>
              </a:rPr>
              <a:t>', 0.5025634765625),</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老公</a:t>
            </a:r>
            <a:r>
              <a:rPr lang="en-US" altLang="zh-CN" kern="100" dirty="0">
                <a:solidFill>
                  <a:srgbClr val="00B050"/>
                </a:solidFill>
                <a:latin typeface="Calibri" panose="020F0502020204030204" pitchFamily="34" charset="0"/>
                <a:cs typeface="Times New Roman" panose="02020603050405020304" pitchFamily="18" charset="0"/>
              </a:rPr>
              <a:t>', 0.5007374286651611),</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胆小鬼</a:t>
            </a:r>
            <a:r>
              <a:rPr lang="en-US" altLang="zh-CN" kern="100" dirty="0">
                <a:solidFill>
                  <a:srgbClr val="00B050"/>
                </a:solidFill>
                <a:latin typeface="Calibri" panose="020F0502020204030204" pitchFamily="34" charset="0"/>
                <a:cs typeface="Times New Roman" panose="02020603050405020304" pitchFamily="18" charset="0"/>
              </a:rPr>
              <a:t>', 0.4805375337600708),</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那家伙</a:t>
            </a:r>
            <a:r>
              <a:rPr lang="en-US" altLang="zh-CN" kern="100" dirty="0">
                <a:solidFill>
                  <a:srgbClr val="00B050"/>
                </a:solidFill>
                <a:latin typeface="Calibri" panose="020F0502020204030204" pitchFamily="34" charset="0"/>
                <a:cs typeface="Times New Roman" panose="02020603050405020304" pitchFamily="18" charset="0"/>
              </a:rPr>
              <a:t>', 0.48012739419937134),</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陌生人</a:t>
            </a:r>
            <a:r>
              <a:rPr lang="en-US" altLang="zh-CN" kern="100" dirty="0">
                <a:solidFill>
                  <a:srgbClr val="00B050"/>
                </a:solidFill>
                <a:latin typeface="Calibri" panose="020F0502020204030204" pitchFamily="34" charset="0"/>
                <a:cs typeface="Times New Roman" panose="02020603050405020304" pitchFamily="18" charset="0"/>
              </a:rPr>
              <a:t>', 0.47698408365249634),</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女孩</a:t>
            </a:r>
            <a:r>
              <a:rPr lang="en-US" altLang="zh-CN" kern="100" dirty="0">
                <a:solidFill>
                  <a:srgbClr val="00B050"/>
                </a:solidFill>
                <a:latin typeface="Calibri" panose="020F0502020204030204" pitchFamily="34" charset="0"/>
                <a:cs typeface="Times New Roman" panose="02020603050405020304" pitchFamily="18" charset="0"/>
              </a:rPr>
              <a:t>', 0.4673013687133789),</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小伙子</a:t>
            </a:r>
            <a:r>
              <a:rPr lang="en-US" altLang="zh-CN" kern="100" dirty="0">
                <a:solidFill>
                  <a:srgbClr val="00B050"/>
                </a:solidFill>
                <a:latin typeface="Calibri" panose="020F0502020204030204" pitchFamily="34" charset="0"/>
                <a:cs typeface="Times New Roman" panose="02020603050405020304" pitchFamily="18" charset="0"/>
              </a:rPr>
              <a:t>', 0.4672793745994568)]</a:t>
            </a:r>
          </a:p>
        </p:txBody>
      </p:sp>
      <p:sp>
        <p:nvSpPr>
          <p:cNvPr id="6" name="矩形 5">
            <a:extLst>
              <a:ext uri="{FF2B5EF4-FFF2-40B4-BE49-F238E27FC236}">
                <a16:creationId xmlns:a16="http://schemas.microsoft.com/office/drawing/2014/main" id="{B3335C07-5A62-4185-9862-0CCF8862FA80}"/>
              </a:ext>
            </a:extLst>
          </p:cNvPr>
          <p:cNvSpPr/>
          <p:nvPr/>
        </p:nvSpPr>
        <p:spPr>
          <a:xfrm>
            <a:off x="8345886" y="2184035"/>
            <a:ext cx="3846114" cy="3416320"/>
          </a:xfrm>
          <a:prstGeom prst="rect">
            <a:avLst/>
          </a:prstGeom>
        </p:spPr>
        <p:txBody>
          <a:bodyPr wrap="square">
            <a:spAutoFit/>
          </a:bodyPr>
          <a:lstStyle/>
          <a:p>
            <a:pPr algn="just"/>
            <a:r>
              <a:rPr lang="en-US" altLang="zh-CN" kern="100" dirty="0" err="1">
                <a:solidFill>
                  <a:srgbClr val="00B050"/>
                </a:solidFill>
                <a:latin typeface="宋体" panose="02010600030101010101" pitchFamily="2" charset="-122"/>
                <a:cs typeface="Times New Roman" panose="02020603050405020304" pitchFamily="18" charset="0"/>
              </a:rPr>
              <a:t>model.wv.similar_by_word</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足球</a:t>
            </a:r>
            <a:r>
              <a:rPr lang="en-US" altLang="zh-CN" kern="100" dirty="0">
                <a:solidFill>
                  <a:srgbClr val="00B050"/>
                </a:solidFill>
                <a:latin typeface="Calibri" panose="020F0502020204030204" pitchFamily="34" charset="0"/>
                <a:cs typeface="Times New Roman" panose="02020603050405020304" pitchFamily="18" charset="0"/>
              </a:rPr>
              <a:t>')</a:t>
            </a:r>
          </a:p>
          <a:p>
            <a:pPr algn="just"/>
            <a:r>
              <a:rPr lang="en-US" altLang="zh-CN" kern="100" dirty="0">
                <a:solidFill>
                  <a:srgbClr val="00B050"/>
                </a:solidFill>
                <a:latin typeface="宋体" panose="02010600030101010101" pitchFamily="2" charset="-122"/>
                <a:cs typeface="Times New Roman" panose="02020603050405020304" pitchFamily="18" charset="0"/>
              </a:rPr>
              <a:t>Out[41]: </a:t>
            </a:r>
            <a:endParaRPr lang="en-US" altLang="zh-CN" kern="100" dirty="0">
              <a:solidFill>
                <a:srgbClr val="00B050"/>
              </a:solidFill>
              <a:latin typeface="Calibri" panose="020F0502020204030204" pitchFamily="34" charset="0"/>
              <a:cs typeface="Times New Roman" panose="02020603050405020304" pitchFamily="18" charset="0"/>
            </a:endParaRPr>
          </a:p>
          <a:p>
            <a:pPr algn="just"/>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国际足球</a:t>
            </a:r>
            <a:r>
              <a:rPr lang="en-US" altLang="zh-CN" kern="100" dirty="0">
                <a:solidFill>
                  <a:srgbClr val="00B050"/>
                </a:solidFill>
                <a:latin typeface="Calibri" panose="020F0502020204030204" pitchFamily="34" charset="0"/>
                <a:cs typeface="Times New Roman" panose="02020603050405020304" pitchFamily="18" charset="0"/>
              </a:rPr>
              <a:t>', 0.5772213935852051),</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足球运动</a:t>
            </a:r>
            <a:r>
              <a:rPr lang="en-US" altLang="zh-CN" kern="100" dirty="0">
                <a:solidFill>
                  <a:srgbClr val="00B050"/>
                </a:solidFill>
                <a:latin typeface="Calibri" panose="020F0502020204030204" pitchFamily="34" charset="0"/>
                <a:cs typeface="Times New Roman" panose="02020603050405020304" pitchFamily="18" charset="0"/>
              </a:rPr>
              <a:t>', 0.5548896789550781),</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足球联赛</a:t>
            </a:r>
            <a:r>
              <a:rPr lang="en-US" altLang="zh-CN" kern="100" dirty="0">
                <a:solidFill>
                  <a:srgbClr val="00B050"/>
                </a:solidFill>
                <a:latin typeface="Calibri" panose="020F0502020204030204" pitchFamily="34" charset="0"/>
                <a:cs typeface="Times New Roman" panose="02020603050405020304" pitchFamily="18" charset="0"/>
              </a:rPr>
              <a:t>', 0.5260271430015564),</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篮球</a:t>
            </a:r>
            <a:r>
              <a:rPr lang="en-US" altLang="zh-CN" kern="100" dirty="0">
                <a:solidFill>
                  <a:srgbClr val="00B050"/>
                </a:solidFill>
                <a:latin typeface="Calibri" panose="020F0502020204030204" pitchFamily="34" charset="0"/>
                <a:cs typeface="Times New Roman" panose="02020603050405020304" pitchFamily="18" charset="0"/>
              </a:rPr>
              <a:t>', 0.5103775262832642),</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足球队</a:t>
            </a:r>
            <a:r>
              <a:rPr lang="en-US" altLang="zh-CN" kern="100" dirty="0">
                <a:solidFill>
                  <a:srgbClr val="00B050"/>
                </a:solidFill>
                <a:latin typeface="Calibri" panose="020F0502020204030204" pitchFamily="34" charset="0"/>
                <a:cs typeface="Times New Roman" panose="02020603050405020304" pitchFamily="18" charset="0"/>
              </a:rPr>
              <a:t>', 0.5097900629043579),</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男子篮球</a:t>
            </a:r>
            <a:r>
              <a:rPr lang="en-US" altLang="zh-CN" kern="100" dirty="0">
                <a:solidFill>
                  <a:srgbClr val="00B050"/>
                </a:solidFill>
                <a:latin typeface="Calibri" panose="020F0502020204030204" pitchFamily="34" charset="0"/>
                <a:cs typeface="Times New Roman" panose="02020603050405020304" pitchFamily="18" charset="0"/>
              </a:rPr>
              <a:t>', 0.5075212121009827),</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排球</a:t>
            </a:r>
            <a:r>
              <a:rPr lang="en-US" altLang="zh-CN" kern="100" dirty="0">
                <a:solidFill>
                  <a:srgbClr val="00B050"/>
                </a:solidFill>
                <a:latin typeface="Calibri" panose="020F0502020204030204" pitchFamily="34" charset="0"/>
                <a:cs typeface="Times New Roman" panose="02020603050405020304" pitchFamily="18" charset="0"/>
              </a:rPr>
              <a:t>', 0.4998984932899475),</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足球比赛</a:t>
            </a:r>
            <a:r>
              <a:rPr lang="en-US" altLang="zh-CN" kern="100" dirty="0">
                <a:solidFill>
                  <a:srgbClr val="00B050"/>
                </a:solidFill>
                <a:latin typeface="Calibri" panose="020F0502020204030204" pitchFamily="34" charset="0"/>
                <a:cs typeface="Times New Roman" panose="02020603050405020304" pitchFamily="18" charset="0"/>
              </a:rPr>
              <a:t>', 0.4882328510284424),</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世界足球</a:t>
            </a:r>
            <a:r>
              <a:rPr lang="en-US" altLang="zh-CN" kern="100" dirty="0">
                <a:solidFill>
                  <a:srgbClr val="00B050"/>
                </a:solidFill>
                <a:latin typeface="Calibri" panose="020F0502020204030204" pitchFamily="34" charset="0"/>
                <a:cs typeface="Times New Roman" panose="02020603050405020304" pitchFamily="18" charset="0"/>
              </a:rPr>
              <a:t>', 0.4874643087387085),</a:t>
            </a:r>
          </a:p>
          <a:p>
            <a:pPr algn="just"/>
            <a:r>
              <a:rPr lang="zh-CN" altLang="en-US" kern="100" dirty="0">
                <a:solidFill>
                  <a:srgbClr val="00B050"/>
                </a:solidFill>
                <a:latin typeface="宋体" panose="02010600030101010101" pitchFamily="2" charset="-122"/>
                <a:cs typeface="Times New Roman" panose="02020603050405020304" pitchFamily="18" charset="0"/>
              </a:rPr>
              <a:t> </a:t>
            </a:r>
            <a:r>
              <a:rPr lang="en-US" altLang="zh-CN" kern="100" dirty="0">
                <a:solidFill>
                  <a:srgbClr val="00B050"/>
                </a:solidFill>
                <a:latin typeface="宋体" panose="02010600030101010101" pitchFamily="2" charset="-122"/>
                <a:cs typeface="Times New Roman" panose="02020603050405020304" pitchFamily="18" charset="0"/>
              </a:rPr>
              <a:t>('</a:t>
            </a:r>
            <a:r>
              <a:rPr lang="zh-CN" altLang="en-US" kern="100" dirty="0">
                <a:solidFill>
                  <a:srgbClr val="00B050"/>
                </a:solidFill>
                <a:latin typeface="宋体" panose="02010600030101010101" pitchFamily="2" charset="-122"/>
                <a:cs typeface="Times New Roman" panose="02020603050405020304" pitchFamily="18" charset="0"/>
              </a:rPr>
              <a:t>橄榄球</a:t>
            </a:r>
            <a:r>
              <a:rPr lang="en-US" altLang="zh-CN" kern="100" dirty="0">
                <a:solidFill>
                  <a:srgbClr val="00B050"/>
                </a:solidFill>
                <a:latin typeface="Calibri" panose="020F0502020204030204" pitchFamily="34" charset="0"/>
                <a:cs typeface="Times New Roman" panose="02020603050405020304" pitchFamily="18" charset="0"/>
              </a:rPr>
              <a:t>', 0.4837830066680908)]</a:t>
            </a:r>
          </a:p>
        </p:txBody>
      </p:sp>
    </p:spTree>
    <p:extLst>
      <p:ext uri="{BB962C8B-B14F-4D97-AF65-F5344CB8AC3E}">
        <p14:creationId xmlns:p14="http://schemas.microsoft.com/office/powerpoint/2010/main" val="2478382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a:bodyPr>
          <a:lstStyle/>
          <a:p>
            <a:r>
              <a:rPr kumimoji="1" lang="en-US" altLang="zh-CN" dirty="0"/>
              <a:t>PART</a:t>
            </a:r>
            <a:r>
              <a:rPr kumimoji="1" lang="zh-CN" altLang="en-US" dirty="0"/>
              <a:t> </a:t>
            </a:r>
            <a:r>
              <a:rPr kumimoji="1" lang="en-US" altLang="zh-CN" dirty="0"/>
              <a:t>TWO</a:t>
            </a:r>
            <a:endParaRPr kumimoji="1" lang="zh-CN" altLang="en-US" dirty="0"/>
          </a:p>
        </p:txBody>
      </p:sp>
      <p:sp>
        <p:nvSpPr>
          <p:cNvPr id="3" name="文本占位符 2"/>
          <p:cNvSpPr>
            <a:spLocks noGrp="1"/>
          </p:cNvSpPr>
          <p:nvPr>
            <p:ph type="body" sz="quarter" idx="14"/>
          </p:nvPr>
        </p:nvSpPr>
        <p:spPr/>
        <p:txBody>
          <a:bodyPr/>
          <a:lstStyle/>
          <a:p>
            <a:r>
              <a:rPr kumimoji="1" lang="en-US" altLang="zh-CN" dirty="0"/>
              <a:t>Glove</a:t>
            </a:r>
            <a:endParaRPr kumimoji="1" lang="zh-CN" altLang="en-US" dirty="0"/>
          </a:p>
        </p:txBody>
      </p:sp>
    </p:spTree>
    <p:extLst>
      <p:ext uri="{BB962C8B-B14F-4D97-AF65-F5344CB8AC3E}">
        <p14:creationId xmlns:p14="http://schemas.microsoft.com/office/powerpoint/2010/main" val="1396918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2.1 Glove</a:t>
            </a:r>
            <a:r>
              <a:rPr lang="zh-CN" altLang="zh-CN" dirty="0"/>
              <a:t>模型思想</a:t>
            </a:r>
            <a:endParaRPr kumimoji="1" lang="zh-CN" altLang="en-US" dirty="0"/>
          </a:p>
        </p:txBody>
      </p:sp>
      <p:sp>
        <p:nvSpPr>
          <p:cNvPr id="25" name="矩形 24">
            <a:extLst>
              <a:ext uri="{FF2B5EF4-FFF2-40B4-BE49-F238E27FC236}">
                <a16:creationId xmlns:a16="http://schemas.microsoft.com/office/drawing/2014/main" id="{B7B7E8BB-5633-4845-9DC2-529C6B06F6A9}"/>
              </a:ext>
            </a:extLst>
          </p:cNvPr>
          <p:cNvSpPr/>
          <p:nvPr/>
        </p:nvSpPr>
        <p:spPr>
          <a:xfrm>
            <a:off x="167751" y="1246729"/>
            <a:ext cx="4868117" cy="1569660"/>
          </a:xfrm>
          <a:prstGeom prst="rect">
            <a:avLst/>
          </a:prstGeom>
        </p:spPr>
        <p:txBody>
          <a:bodyPr wrap="square">
            <a:spAutoFit/>
          </a:bodyPr>
          <a:lstStyle/>
          <a:p>
            <a:r>
              <a:rPr lang="zh-CN" altLang="zh-CN" dirty="0">
                <a:latin typeface="Roboto"/>
                <a:cs typeface="宋体" panose="02010600030101010101" pitchFamily="2" charset="-122"/>
              </a:rPr>
              <a:t>条件概率比值能比较直观地表达词与词之间的关系，所以构造一个词向量函数使其能有效拟合条件概率比值。</a:t>
            </a:r>
            <a:r>
              <a:rPr lang="en-US" altLang="zh-CN" sz="2400" dirty="0">
                <a:latin typeface="News Gothic MT" panose="020B0504020203020204" pitchFamily="34" charset="0"/>
                <a:cs typeface="Calibri" panose="020F0502020204030204" pitchFamily="34" charset="0"/>
              </a:rPr>
              <a:t>		</a:t>
            </a:r>
            <a:endParaRPr lang="zh-CN" altLang="zh-CN" sz="2400" dirty="0">
              <a:latin typeface="宋体" panose="02010600030101010101" pitchFamily="2" charset="-122"/>
              <a:cs typeface="宋体" panose="02010600030101010101" pitchFamily="2" charset="-122"/>
            </a:endParaRPr>
          </a:p>
          <a:p>
            <a:r>
              <a:rPr lang="zh-CN" altLang="en-US" dirty="0"/>
              <a:t>从图中可以看出，固体与冰的共现率就会大于固体与水蒸气（其他以此类推）。</a:t>
            </a:r>
            <a:endParaRPr lang="zh-CN" altLang="zh-CN" sz="2400" dirty="0">
              <a:latin typeface="宋体" panose="02010600030101010101" pitchFamily="2" charset="-122"/>
              <a:cs typeface="宋体" panose="02010600030101010101" pitchFamily="2" charset="-122"/>
            </a:endParaRPr>
          </a:p>
        </p:txBody>
      </p:sp>
      <p:pic>
        <p:nvPicPr>
          <p:cNvPr id="27" name="图片 26">
            <a:extLst>
              <a:ext uri="{FF2B5EF4-FFF2-40B4-BE49-F238E27FC236}">
                <a16:creationId xmlns:a16="http://schemas.microsoft.com/office/drawing/2014/main" id="{5AB6D2C6-6107-40F2-9183-B3C5B6B6CC31}"/>
              </a:ext>
            </a:extLst>
          </p:cNvPr>
          <p:cNvPicPr>
            <a:picLocks noChangeAspect="1"/>
          </p:cNvPicPr>
          <p:nvPr/>
        </p:nvPicPr>
        <p:blipFill>
          <a:blip r:embed="rId3"/>
          <a:stretch>
            <a:fillRect/>
          </a:stretch>
        </p:blipFill>
        <p:spPr>
          <a:xfrm>
            <a:off x="214504" y="3112290"/>
            <a:ext cx="5248080" cy="1920198"/>
          </a:xfrm>
          <a:prstGeom prst="rect">
            <a:avLst/>
          </a:prstGeom>
        </p:spPr>
      </p:pic>
      <p:sp>
        <p:nvSpPr>
          <p:cNvPr id="28" name="矩形 27">
            <a:extLst>
              <a:ext uri="{FF2B5EF4-FFF2-40B4-BE49-F238E27FC236}">
                <a16:creationId xmlns:a16="http://schemas.microsoft.com/office/drawing/2014/main" id="{E0271C49-19A6-4414-9CDE-DC4B1F385153}"/>
              </a:ext>
            </a:extLst>
          </p:cNvPr>
          <p:cNvSpPr/>
          <p:nvPr/>
        </p:nvSpPr>
        <p:spPr>
          <a:xfrm>
            <a:off x="5462584" y="1277507"/>
            <a:ext cx="6096000" cy="1231106"/>
          </a:xfrm>
          <a:prstGeom prst="rect">
            <a:avLst/>
          </a:prstGeom>
        </p:spPr>
        <p:txBody>
          <a:bodyPr>
            <a:spAutoFit/>
          </a:bodyPr>
          <a:lstStyle/>
          <a:p>
            <a:r>
              <a:rPr lang="zh-CN" altLang="zh-CN" dirty="0">
                <a:latin typeface="Roboto"/>
                <a:cs typeface="宋体" panose="02010600030101010101" pitchFamily="2" charset="-122"/>
              </a:rPr>
              <a:t>任意一个这样的比值需要</a:t>
            </a:r>
            <a:r>
              <a:rPr lang="en-US" altLang="zh-CN" dirty="0">
                <a:latin typeface="Roboto"/>
                <a:cs typeface="宋体" panose="02010600030101010101" pitchFamily="2" charset="-122"/>
              </a:rPr>
              <a:t>3</a:t>
            </a:r>
            <a:r>
              <a:rPr lang="zh-CN" altLang="zh-CN" dirty="0">
                <a:latin typeface="Roboto"/>
                <a:cs typeface="宋体" panose="02010600030101010101" pitchFamily="2" charset="-122"/>
              </a:rPr>
              <a:t>个词</a:t>
            </a:r>
            <a:r>
              <a:rPr lang="en-US" altLang="zh-CN" sz="2800" i="1" dirty="0" err="1">
                <a:latin typeface="MathJax_Math"/>
                <a:cs typeface="宋体" panose="02010600030101010101" pitchFamily="2" charset="-122"/>
              </a:rPr>
              <a:t>w</a:t>
            </a:r>
            <a:r>
              <a:rPr lang="en-US" altLang="zh-CN" sz="1400" i="1" dirty="0" err="1">
                <a:latin typeface="MathJax_Math"/>
                <a:cs typeface="宋体" panose="02010600030101010101" pitchFamily="2" charset="-122"/>
              </a:rPr>
              <a:t>i</a:t>
            </a:r>
            <a:r>
              <a:rPr lang="zh-CN" altLang="zh-CN" dirty="0">
                <a:latin typeface="Roboto"/>
                <a:cs typeface="宋体" panose="02010600030101010101" pitchFamily="2" charset="-122"/>
              </a:rPr>
              <a:t>、</a:t>
            </a:r>
            <a:r>
              <a:rPr lang="en-US" altLang="zh-CN" sz="2800" i="1" dirty="0" err="1">
                <a:latin typeface="MathJax_Math"/>
                <a:cs typeface="宋体" panose="02010600030101010101" pitchFamily="2" charset="-122"/>
              </a:rPr>
              <a:t>w</a:t>
            </a:r>
            <a:r>
              <a:rPr lang="en-US" altLang="zh-CN" sz="1400" i="1" dirty="0" err="1">
                <a:latin typeface="MathJax_Math"/>
                <a:cs typeface="宋体" panose="02010600030101010101" pitchFamily="2" charset="-122"/>
              </a:rPr>
              <a:t>j</a:t>
            </a:r>
            <a:r>
              <a:rPr lang="zh-CN" altLang="zh-CN" dirty="0">
                <a:latin typeface="Roboto"/>
                <a:cs typeface="宋体" panose="02010600030101010101" pitchFamily="2" charset="-122"/>
              </a:rPr>
              <a:t>和</a:t>
            </a:r>
            <a:r>
              <a:rPr lang="en-US" altLang="zh-CN" sz="2800" i="1" dirty="0" err="1">
                <a:latin typeface="MathJax_Math"/>
                <a:cs typeface="宋体" panose="02010600030101010101" pitchFamily="2" charset="-122"/>
              </a:rPr>
              <a:t>w</a:t>
            </a:r>
            <a:r>
              <a:rPr lang="en-US" altLang="zh-CN" sz="1400" i="1" dirty="0" err="1">
                <a:latin typeface="MathJax_Math"/>
                <a:cs typeface="宋体" panose="02010600030101010101" pitchFamily="2" charset="-122"/>
              </a:rPr>
              <a:t>k</a:t>
            </a:r>
            <a:r>
              <a:rPr lang="zh-CN" altLang="zh-CN" dirty="0">
                <a:latin typeface="Roboto"/>
                <a:cs typeface="宋体" panose="02010600030101010101" pitchFamily="2" charset="-122"/>
              </a:rPr>
              <a:t>。以</a:t>
            </a:r>
            <a:r>
              <a:rPr lang="en-US" altLang="zh-CN" sz="2800" i="1" dirty="0" err="1">
                <a:latin typeface="MathJax_Math"/>
                <a:cs typeface="宋体" panose="02010600030101010101" pitchFamily="2" charset="-122"/>
              </a:rPr>
              <a:t>w</a:t>
            </a:r>
            <a:r>
              <a:rPr lang="en-US" altLang="zh-CN" sz="1400" i="1" dirty="0" err="1">
                <a:latin typeface="MathJax_Math"/>
                <a:cs typeface="宋体" panose="02010600030101010101" pitchFamily="2" charset="-122"/>
              </a:rPr>
              <a:t>k</a:t>
            </a:r>
            <a:r>
              <a:rPr lang="zh-CN" altLang="zh-CN" dirty="0">
                <a:latin typeface="Roboto"/>
                <a:cs typeface="宋体" panose="02010600030101010101" pitchFamily="2" charset="-122"/>
              </a:rPr>
              <a:t>作为中心词的条件概率比值为</a:t>
            </a:r>
            <a:r>
              <a:rPr lang="en-US" altLang="zh-CN" sz="2800" i="1" dirty="0" err="1">
                <a:latin typeface="MathJax_Math"/>
                <a:cs typeface="宋体" panose="02010600030101010101" pitchFamily="2" charset="-122"/>
              </a:rPr>
              <a:t>p</a:t>
            </a:r>
            <a:r>
              <a:rPr lang="en-US" altLang="zh-CN" sz="1400" i="1" dirty="0" err="1">
                <a:latin typeface="MathJax_Math"/>
                <a:cs typeface="宋体" panose="02010600030101010101" pitchFamily="2" charset="-122"/>
              </a:rPr>
              <a:t>ik</a:t>
            </a:r>
            <a:r>
              <a:rPr lang="en-US" altLang="zh-CN" sz="2800" dirty="0">
                <a:latin typeface="MathJax_Main"/>
                <a:cs typeface="宋体" panose="02010600030101010101" pitchFamily="2" charset="-122"/>
              </a:rPr>
              <a:t>/</a:t>
            </a:r>
            <a:r>
              <a:rPr lang="en-US" altLang="zh-CN" sz="2800" i="1" dirty="0" err="1">
                <a:latin typeface="MathJax_Math"/>
                <a:cs typeface="宋体" panose="02010600030101010101" pitchFamily="2" charset="-122"/>
              </a:rPr>
              <a:t>p</a:t>
            </a:r>
            <a:r>
              <a:rPr lang="en-US" altLang="zh-CN" sz="1400" i="1" dirty="0" err="1">
                <a:latin typeface="MathJax_Math"/>
                <a:cs typeface="宋体" panose="02010600030101010101" pitchFamily="2" charset="-122"/>
              </a:rPr>
              <a:t>ik</a:t>
            </a:r>
            <a:r>
              <a:rPr lang="zh-CN" altLang="zh-CN" dirty="0">
                <a:latin typeface="Roboto"/>
                <a:cs typeface="宋体" panose="02010600030101010101" pitchFamily="2" charset="-122"/>
              </a:rPr>
              <a:t>。可以找一个函数，它使用词向量来拟合这个条件概率比值</a:t>
            </a:r>
            <a:endParaRPr lang="en-US" altLang="zh-CN" dirty="0">
              <a:latin typeface="Roboto"/>
              <a:cs typeface="宋体" panose="02010600030101010101" pitchFamily="2" charset="-122"/>
            </a:endParaRPr>
          </a:p>
        </p:txBody>
      </p:sp>
      <p:pic>
        <p:nvPicPr>
          <p:cNvPr id="29" name="图形 28">
            <a:extLst>
              <a:ext uri="{FF2B5EF4-FFF2-40B4-BE49-F238E27FC236}">
                <a16:creationId xmlns:a16="http://schemas.microsoft.com/office/drawing/2014/main" id="{FB70BA1F-A256-4C73-8016-1477B1A24B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9083" y="2873940"/>
            <a:ext cx="5343001" cy="1508105"/>
          </a:xfrm>
          <a:prstGeom prst="rect">
            <a:avLst/>
          </a:prstGeom>
        </p:spPr>
      </p:pic>
    </p:spTree>
    <p:extLst>
      <p:ext uri="{BB962C8B-B14F-4D97-AF65-F5344CB8AC3E}">
        <p14:creationId xmlns:p14="http://schemas.microsoft.com/office/powerpoint/2010/main" val="6295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D475388-1C66-4191-B57A-3F7E119929D8}"/>
              </a:ext>
            </a:extLst>
          </p:cNvPr>
          <p:cNvSpPr>
            <a:spLocks noGrp="1"/>
          </p:cNvSpPr>
          <p:nvPr>
            <p:ph type="body" sz="quarter" idx="10"/>
          </p:nvPr>
        </p:nvSpPr>
        <p:spPr/>
        <p:txBody>
          <a:bodyPr/>
          <a:lstStyle/>
          <a:p>
            <a:r>
              <a:rPr lang="en-US" altLang="zh-CN" dirty="0"/>
              <a:t>2.2 Glove</a:t>
            </a:r>
            <a:r>
              <a:rPr lang="zh-CN" altLang="zh-CN" dirty="0"/>
              <a:t>推导过程</a:t>
            </a:r>
            <a:endParaRPr lang="zh-CN" altLang="en-US" dirty="0"/>
          </a:p>
        </p:txBody>
      </p:sp>
      <p:sp>
        <p:nvSpPr>
          <p:cNvPr id="3" name="矩形 2">
            <a:extLst>
              <a:ext uri="{FF2B5EF4-FFF2-40B4-BE49-F238E27FC236}">
                <a16:creationId xmlns:a16="http://schemas.microsoft.com/office/drawing/2014/main" id="{1F3F955C-88F7-4E4F-881E-1200B44B6E2C}"/>
              </a:ext>
            </a:extLst>
          </p:cNvPr>
          <p:cNvSpPr/>
          <p:nvPr/>
        </p:nvSpPr>
        <p:spPr>
          <a:xfrm>
            <a:off x="214504" y="1293364"/>
            <a:ext cx="3755188" cy="646331"/>
          </a:xfrm>
          <a:prstGeom prst="rect">
            <a:avLst/>
          </a:prstGeom>
        </p:spPr>
        <p:txBody>
          <a:bodyPr wrap="square">
            <a:spAutoFit/>
          </a:bodyPr>
          <a:lstStyle/>
          <a:p>
            <a:r>
              <a:rPr lang="zh-CN" altLang="en-US" dirty="0">
                <a:solidFill>
                  <a:srgbClr val="2F2F2F"/>
                </a:solidFill>
                <a:latin typeface="-apple-system"/>
              </a:rPr>
              <a:t>首先，向量空间本质都是线性的，两个词向量做差因此，上式可变为</a:t>
            </a:r>
            <a:endParaRPr lang="zh-CN" altLang="en-US" dirty="0"/>
          </a:p>
        </p:txBody>
      </p:sp>
      <p:pic>
        <p:nvPicPr>
          <p:cNvPr id="4" name="图形 3">
            <a:extLst>
              <a:ext uri="{FF2B5EF4-FFF2-40B4-BE49-F238E27FC236}">
                <a16:creationId xmlns:a16="http://schemas.microsoft.com/office/drawing/2014/main" id="{AF1B46BD-E736-4CF7-A3CD-52F18B2BB9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639" y="2109098"/>
            <a:ext cx="3590053" cy="1031046"/>
          </a:xfrm>
          <a:prstGeom prst="rect">
            <a:avLst/>
          </a:prstGeom>
        </p:spPr>
      </p:pic>
      <p:sp>
        <p:nvSpPr>
          <p:cNvPr id="5" name="矩形 4">
            <a:extLst>
              <a:ext uri="{FF2B5EF4-FFF2-40B4-BE49-F238E27FC236}">
                <a16:creationId xmlns:a16="http://schemas.microsoft.com/office/drawing/2014/main" id="{6FADC00B-3150-4AE1-8EB7-F14C6D5B1FE1}"/>
              </a:ext>
            </a:extLst>
          </p:cNvPr>
          <p:cNvSpPr/>
          <p:nvPr/>
        </p:nvSpPr>
        <p:spPr>
          <a:xfrm>
            <a:off x="214504" y="2955478"/>
            <a:ext cx="2262158" cy="369332"/>
          </a:xfrm>
          <a:prstGeom prst="rect">
            <a:avLst/>
          </a:prstGeom>
        </p:spPr>
        <p:txBody>
          <a:bodyPr wrap="none">
            <a:spAutoFit/>
          </a:bodyPr>
          <a:lstStyle/>
          <a:p>
            <a:r>
              <a:rPr lang="zh-CN" altLang="en-US" dirty="0">
                <a:solidFill>
                  <a:srgbClr val="2F2F2F"/>
                </a:solidFill>
                <a:latin typeface="-apple-system"/>
              </a:rPr>
              <a:t>接着做点积运算得：</a:t>
            </a:r>
            <a:endParaRPr lang="zh-CN" altLang="en-US" dirty="0"/>
          </a:p>
        </p:txBody>
      </p:sp>
      <p:pic>
        <p:nvPicPr>
          <p:cNvPr id="6" name="图形 5">
            <a:extLst>
              <a:ext uri="{FF2B5EF4-FFF2-40B4-BE49-F238E27FC236}">
                <a16:creationId xmlns:a16="http://schemas.microsoft.com/office/drawing/2014/main" id="{7F765356-9655-4ADF-A999-A89016EFF0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39" y="3351503"/>
            <a:ext cx="3590053" cy="1155059"/>
          </a:xfrm>
          <a:prstGeom prst="rect">
            <a:avLst/>
          </a:prstGeom>
        </p:spPr>
      </p:pic>
      <p:sp>
        <p:nvSpPr>
          <p:cNvPr id="7" name="矩形 6">
            <a:extLst>
              <a:ext uri="{FF2B5EF4-FFF2-40B4-BE49-F238E27FC236}">
                <a16:creationId xmlns:a16="http://schemas.microsoft.com/office/drawing/2014/main" id="{A198CF1D-0681-4CA9-8E96-58BFED2AF58A}"/>
              </a:ext>
            </a:extLst>
          </p:cNvPr>
          <p:cNvSpPr/>
          <p:nvPr/>
        </p:nvSpPr>
        <p:spPr>
          <a:xfrm>
            <a:off x="247905" y="4348589"/>
            <a:ext cx="4339650" cy="369332"/>
          </a:xfrm>
          <a:prstGeom prst="rect">
            <a:avLst/>
          </a:prstGeom>
        </p:spPr>
        <p:txBody>
          <a:bodyPr wrap="none">
            <a:spAutoFit/>
          </a:bodyPr>
          <a:lstStyle/>
          <a:p>
            <a:r>
              <a:rPr lang="zh-CN" altLang="en-US" dirty="0">
                <a:solidFill>
                  <a:srgbClr val="2F2F2F"/>
                </a:solidFill>
                <a:latin typeface="-apple-system"/>
              </a:rPr>
              <a:t>观察上式，会发现一个对称性的问题，即</a:t>
            </a:r>
            <a:endParaRPr lang="zh-CN" altLang="en-US" dirty="0"/>
          </a:p>
        </p:txBody>
      </p:sp>
      <p:pic>
        <p:nvPicPr>
          <p:cNvPr id="8" name="图形 7">
            <a:extLst>
              <a:ext uri="{FF2B5EF4-FFF2-40B4-BE49-F238E27FC236}">
                <a16:creationId xmlns:a16="http://schemas.microsoft.com/office/drawing/2014/main" id="{484DCC6A-1B13-4120-8CA5-D1A3A798E1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639" y="5081661"/>
            <a:ext cx="3590053" cy="784035"/>
          </a:xfrm>
          <a:prstGeom prst="rect">
            <a:avLst/>
          </a:prstGeom>
        </p:spPr>
      </p:pic>
      <p:sp>
        <p:nvSpPr>
          <p:cNvPr id="15" name="矩形 14">
            <a:extLst>
              <a:ext uri="{FF2B5EF4-FFF2-40B4-BE49-F238E27FC236}">
                <a16:creationId xmlns:a16="http://schemas.microsoft.com/office/drawing/2014/main" id="{51CF2DD1-2239-4752-9EFB-A174F7AC7149}"/>
              </a:ext>
            </a:extLst>
          </p:cNvPr>
          <p:cNvSpPr/>
          <p:nvPr/>
        </p:nvSpPr>
        <p:spPr>
          <a:xfrm>
            <a:off x="4805737" y="1093067"/>
            <a:ext cx="6562235" cy="646331"/>
          </a:xfrm>
          <a:prstGeom prst="rect">
            <a:avLst/>
          </a:prstGeom>
        </p:spPr>
        <p:txBody>
          <a:bodyPr wrap="square">
            <a:spAutoFit/>
          </a:bodyPr>
          <a:lstStyle/>
          <a:p>
            <a:r>
              <a:rPr lang="zh-CN" altLang="en-US" dirty="0">
                <a:solidFill>
                  <a:srgbClr val="2F2F2F"/>
                </a:solidFill>
                <a:latin typeface="-apple-system"/>
              </a:rPr>
              <a:t>但是右边的式子交换并不相等，所以引入中心词偏差项和背景词偏差项，得：</a:t>
            </a:r>
            <a:endParaRPr lang="zh-CN" altLang="en-US" dirty="0"/>
          </a:p>
        </p:txBody>
      </p:sp>
      <p:sp>
        <p:nvSpPr>
          <p:cNvPr id="16" name="矩形 15">
            <a:extLst>
              <a:ext uri="{FF2B5EF4-FFF2-40B4-BE49-F238E27FC236}">
                <a16:creationId xmlns:a16="http://schemas.microsoft.com/office/drawing/2014/main" id="{549CAD1D-BB41-4E86-B789-D405C7865737}"/>
              </a:ext>
            </a:extLst>
          </p:cNvPr>
          <p:cNvSpPr/>
          <p:nvPr/>
        </p:nvSpPr>
        <p:spPr>
          <a:xfrm>
            <a:off x="4876800" y="2728703"/>
            <a:ext cx="6096000" cy="1200329"/>
          </a:xfrm>
          <a:prstGeom prst="rect">
            <a:avLst/>
          </a:prstGeom>
        </p:spPr>
        <p:txBody>
          <a:bodyPr>
            <a:spAutoFit/>
          </a:bodyPr>
          <a:lstStyle/>
          <a:p>
            <a:r>
              <a:rPr lang="zh-CN" altLang="en-US" dirty="0">
                <a:solidFill>
                  <a:srgbClr val="2F2F2F"/>
                </a:solidFill>
                <a:latin typeface="-apple-system"/>
              </a:rPr>
              <a:t>对于一个词，他的每一个共现词都享有相同的权重来决定该词的词向量，而这在常理上的理解是不合理的，因此，作者引入了一种带权的最小二乘法来解决这种问题，最终的损失函数就为</a:t>
            </a:r>
            <a:endParaRPr lang="zh-CN" altLang="en-US" dirty="0"/>
          </a:p>
        </p:txBody>
      </p:sp>
      <p:pic>
        <p:nvPicPr>
          <p:cNvPr id="17" name="图形 16">
            <a:extLst>
              <a:ext uri="{FF2B5EF4-FFF2-40B4-BE49-F238E27FC236}">
                <a16:creationId xmlns:a16="http://schemas.microsoft.com/office/drawing/2014/main" id="{80B23B03-A5F4-49F6-8ECA-B91133071E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6799" y="4057142"/>
            <a:ext cx="5785757" cy="1039628"/>
          </a:xfrm>
          <a:prstGeom prst="rect">
            <a:avLst/>
          </a:prstGeom>
        </p:spPr>
      </p:pic>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F859C9C-95AA-49D4-AB0A-AB80BC4AD648}"/>
                  </a:ext>
                </a:extLst>
              </p:cNvPr>
              <p:cNvSpPr/>
              <p:nvPr/>
            </p:nvSpPr>
            <p:spPr>
              <a:xfrm>
                <a:off x="4876800" y="5115640"/>
                <a:ext cx="6096000" cy="648575"/>
              </a:xfrm>
              <a:prstGeom prst="rect">
                <a:avLst/>
              </a:prstGeom>
            </p:spPr>
            <p:txBody>
              <a:bodyPr>
                <a:spAutoFit/>
              </a:bodyPr>
              <a:lstStyle/>
              <a:p>
                <a:r>
                  <a:rPr lang="zh-CN" altLang="zh-CN" sz="1200" kern="0" dirty="0">
                    <a:latin typeface="Roboto"/>
                    <a:cs typeface="宋体" panose="02010600030101010101" pitchFamily="2" charset="-122"/>
                  </a:rPr>
                  <a:t>其中权重函数</a:t>
                </a:r>
                <a:r>
                  <a:rPr lang="en-US" altLang="zh-CN" i="1" kern="0" dirty="0">
                    <a:latin typeface="MathJax_Math"/>
                    <a:cs typeface="宋体" panose="02010600030101010101" pitchFamily="2" charset="-122"/>
                  </a:rPr>
                  <a:t>f</a:t>
                </a:r>
                <a:r>
                  <a:rPr lang="en-US" altLang="zh-CN" kern="0" dirty="0">
                    <a:latin typeface="MathJax_Main"/>
                    <a:cs typeface="宋体" panose="02010600030101010101" pitchFamily="2" charset="-122"/>
                  </a:rPr>
                  <a:t>(</a:t>
                </a:r>
                <a:r>
                  <a:rPr lang="en-US" altLang="zh-CN" i="1" kern="0" dirty="0">
                    <a:latin typeface="MathJax_Math"/>
                    <a:cs typeface="宋体" panose="02010600030101010101" pitchFamily="2" charset="-122"/>
                  </a:rPr>
                  <a:t>x</a:t>
                </a:r>
                <a:r>
                  <a:rPr lang="en-US" altLang="zh-CN" kern="0" dirty="0">
                    <a:latin typeface="MathJax_Main"/>
                    <a:cs typeface="宋体" panose="02010600030101010101" pitchFamily="2" charset="-122"/>
                  </a:rPr>
                  <a:t>)</a:t>
                </a:r>
                <a:r>
                  <a:rPr lang="zh-CN" altLang="zh-CN" sz="1200" kern="0" dirty="0">
                    <a:latin typeface="Roboto"/>
                    <a:cs typeface="宋体" panose="02010600030101010101" pitchFamily="2" charset="-122"/>
                  </a:rPr>
                  <a:t>的一个建议选择是：当</a:t>
                </a:r>
                <a:r>
                  <a:rPr lang="en-US" altLang="zh-CN" i="1" kern="0" dirty="0">
                    <a:latin typeface="MathJax_Math"/>
                    <a:cs typeface="宋体" panose="02010600030101010101" pitchFamily="2" charset="-122"/>
                  </a:rPr>
                  <a:t>x</a:t>
                </a:r>
                <a:r>
                  <a:rPr lang="en-US" altLang="zh-CN" kern="0" dirty="0">
                    <a:latin typeface="MathJax_Main"/>
                    <a:cs typeface="宋体" panose="02010600030101010101" pitchFamily="2" charset="-122"/>
                  </a:rPr>
                  <a:t>&lt;</a:t>
                </a:r>
                <a:r>
                  <a:rPr lang="en-US" altLang="zh-CN" i="1" kern="0" dirty="0">
                    <a:latin typeface="MathJax_Math"/>
                    <a:cs typeface="宋体" panose="02010600030101010101" pitchFamily="2" charset="-122"/>
                  </a:rPr>
                  <a:t>c</a:t>
                </a:r>
                <a:r>
                  <a:rPr lang="zh-CN" altLang="zh-CN" sz="1200" kern="0" dirty="0">
                    <a:latin typeface="Roboto"/>
                    <a:cs typeface="宋体" panose="02010600030101010101" pitchFamily="2" charset="-122"/>
                  </a:rPr>
                  <a:t>时（如</a:t>
                </a:r>
                <a:r>
                  <a:rPr lang="en-US" altLang="zh-CN" i="1" kern="0" dirty="0">
                    <a:latin typeface="MathJax_Math"/>
                    <a:cs typeface="宋体" panose="02010600030101010101" pitchFamily="2" charset="-122"/>
                  </a:rPr>
                  <a:t>c</a:t>
                </a:r>
                <a:r>
                  <a:rPr lang="en-US" altLang="zh-CN" kern="0" dirty="0">
                    <a:latin typeface="MathJax_Main"/>
                    <a:cs typeface="宋体" panose="02010600030101010101" pitchFamily="2" charset="-122"/>
                  </a:rPr>
                  <a:t>=100</a:t>
                </a:r>
                <a:r>
                  <a:rPr lang="zh-CN" altLang="zh-CN" sz="1200" kern="0" dirty="0">
                    <a:latin typeface="Roboto"/>
                    <a:cs typeface="宋体" panose="02010600030101010101" pitchFamily="2" charset="-122"/>
                  </a:rPr>
                  <a:t>），令</a:t>
                </a:r>
                <a14:m>
                  <m:oMath xmlns:m="http://schemas.openxmlformats.org/officeDocument/2006/math">
                    <m:r>
                      <m:rPr>
                        <m:sty m:val="p"/>
                      </m:rPr>
                      <a:rPr lang="en-US" altLang="zh-CN" kern="0">
                        <a:latin typeface="Cambria Math" panose="02040503050406030204" pitchFamily="18" charset="0"/>
                        <a:cs typeface="宋体" panose="02010600030101010101" pitchFamily="2" charset="-122"/>
                      </a:rPr>
                      <m:t>f</m:t>
                    </m:r>
                    <m:r>
                      <a:rPr lang="en-US" altLang="zh-CN" kern="0">
                        <a:latin typeface="Cambria Math" panose="02040503050406030204" pitchFamily="18" charset="0"/>
                        <a:cs typeface="宋体" panose="02010600030101010101" pitchFamily="2" charset="-122"/>
                      </a:rPr>
                      <m:t>(</m:t>
                    </m:r>
                    <m:r>
                      <m:rPr>
                        <m:sty m:val="p"/>
                      </m:rPr>
                      <a:rPr lang="en-US" altLang="zh-CN" kern="0">
                        <a:latin typeface="Cambria Math" panose="02040503050406030204" pitchFamily="18" charset="0"/>
                        <a:cs typeface="宋体" panose="02010600030101010101" pitchFamily="2" charset="-122"/>
                      </a:rPr>
                      <m:t>x</m:t>
                    </m:r>
                    <m:r>
                      <a:rPr lang="en-US" altLang="zh-CN" kern="0">
                        <a:latin typeface="Cambria Math" panose="02040503050406030204" pitchFamily="18" charset="0"/>
                        <a:cs typeface="宋体" panose="02010600030101010101" pitchFamily="2" charset="-122"/>
                      </a:rPr>
                      <m:t>)=</m:t>
                    </m:r>
                    <m:sSup>
                      <m:sSupPr>
                        <m:ctrlPr>
                          <a:rPr lang="zh-CN" altLang="zh-CN" i="1" kern="0">
                            <a:latin typeface="Cambria Math" panose="02040503050406030204" pitchFamily="18" charset="0"/>
                            <a:ea typeface="Cambria Math" panose="02040503050406030204" pitchFamily="18" charset="0"/>
                            <a:cs typeface="宋体" panose="02010600030101010101" pitchFamily="2" charset="-122"/>
                          </a:rPr>
                        </m:ctrlPr>
                      </m:sSupPr>
                      <m:e>
                        <m:r>
                          <a:rPr lang="en-US" altLang="zh-CN" kern="0">
                            <a:latin typeface="Cambria Math" panose="02040503050406030204" pitchFamily="18" charset="0"/>
                            <a:cs typeface="宋体" panose="02010600030101010101" pitchFamily="2" charset="-122"/>
                          </a:rPr>
                          <m:t>(</m:t>
                        </m:r>
                        <m:r>
                          <m:rPr>
                            <m:sty m:val="p"/>
                          </m:rPr>
                          <a:rPr lang="en-US" altLang="zh-CN" kern="0">
                            <a:latin typeface="Cambria Math" panose="02040503050406030204" pitchFamily="18" charset="0"/>
                            <a:cs typeface="宋体" panose="02010600030101010101" pitchFamily="2" charset="-122"/>
                          </a:rPr>
                          <m:t>x</m:t>
                        </m:r>
                        <m:r>
                          <a:rPr lang="en-US" altLang="zh-CN" kern="0">
                            <a:latin typeface="Cambria Math" panose="02040503050406030204" pitchFamily="18" charset="0"/>
                            <a:cs typeface="宋体" panose="02010600030101010101" pitchFamily="2" charset="-122"/>
                          </a:rPr>
                          <m:t>/</m:t>
                        </m:r>
                        <m:r>
                          <m:rPr>
                            <m:sty m:val="p"/>
                          </m:rPr>
                          <a:rPr lang="en-US" altLang="zh-CN" kern="0">
                            <a:latin typeface="Cambria Math" panose="02040503050406030204" pitchFamily="18" charset="0"/>
                            <a:cs typeface="宋体" panose="02010600030101010101" pitchFamily="2" charset="-122"/>
                          </a:rPr>
                          <m:t>c</m:t>
                        </m:r>
                        <m:r>
                          <a:rPr lang="en-US" altLang="zh-CN" kern="0">
                            <a:latin typeface="Cambria Math" panose="02040503050406030204" pitchFamily="18" charset="0"/>
                            <a:cs typeface="宋体" panose="02010600030101010101" pitchFamily="2" charset="-122"/>
                          </a:rPr>
                          <m:t>)</m:t>
                        </m:r>
                      </m:e>
                      <m:sup>
                        <m:r>
                          <m:rPr>
                            <m:nor/>
                          </m:rPr>
                          <a:rPr lang="en-US" altLang="zh-CN" kern="0">
                            <a:latin typeface="Cambria Math" panose="02040503050406030204" pitchFamily="18" charset="0"/>
                            <a:cs typeface="宋体" panose="02010600030101010101" pitchFamily="2" charset="-122"/>
                          </a:rPr>
                          <m:t>α</m:t>
                        </m:r>
                      </m:sup>
                    </m:sSup>
                  </m:oMath>
                </a14:m>
                <a:r>
                  <a:rPr lang="zh-CN" altLang="zh-CN" sz="1200" kern="0" dirty="0">
                    <a:latin typeface="Roboto"/>
                    <a:cs typeface="宋体" panose="02010600030101010101" pitchFamily="2" charset="-122"/>
                  </a:rPr>
                  <a:t>（如</a:t>
                </a:r>
                <a:r>
                  <a:rPr lang="en-US" altLang="zh-CN" i="1" kern="0" dirty="0">
                    <a:latin typeface="MathJax_Math"/>
                    <a:cs typeface="宋体" panose="02010600030101010101" pitchFamily="2" charset="-122"/>
                  </a:rPr>
                  <a:t>α</a:t>
                </a:r>
                <a:r>
                  <a:rPr lang="en-US" altLang="zh-CN" kern="0" dirty="0">
                    <a:latin typeface="MathJax_Main"/>
                    <a:cs typeface="宋体" panose="02010600030101010101" pitchFamily="2" charset="-122"/>
                  </a:rPr>
                  <a:t>=0.75</a:t>
                </a:r>
                <a:r>
                  <a:rPr lang="zh-CN" altLang="zh-CN" sz="1200" kern="0" dirty="0">
                    <a:latin typeface="Roboto"/>
                    <a:cs typeface="宋体" panose="02010600030101010101" pitchFamily="2" charset="-122"/>
                  </a:rPr>
                  <a:t>），反之令</a:t>
                </a:r>
                <a:r>
                  <a:rPr lang="en-US" altLang="zh-CN" i="1" kern="0" dirty="0">
                    <a:latin typeface="MathJax_Math"/>
                    <a:cs typeface="宋体" panose="02010600030101010101" pitchFamily="2" charset="-122"/>
                  </a:rPr>
                  <a:t>h</a:t>
                </a:r>
                <a:r>
                  <a:rPr lang="en-US" altLang="zh-CN" kern="0" dirty="0">
                    <a:latin typeface="MathJax_Main"/>
                    <a:cs typeface="宋体" panose="02010600030101010101" pitchFamily="2" charset="-122"/>
                  </a:rPr>
                  <a:t>(</a:t>
                </a:r>
                <a:r>
                  <a:rPr lang="en-US" altLang="zh-CN" i="1" kern="0" dirty="0">
                    <a:latin typeface="MathJax_Math"/>
                    <a:cs typeface="宋体" panose="02010600030101010101" pitchFamily="2" charset="-122"/>
                  </a:rPr>
                  <a:t>x</a:t>
                </a:r>
                <a:r>
                  <a:rPr lang="en-US" altLang="zh-CN" kern="0" dirty="0">
                    <a:latin typeface="MathJax_Main"/>
                    <a:cs typeface="宋体" panose="02010600030101010101" pitchFamily="2" charset="-122"/>
                  </a:rPr>
                  <a:t>)=1</a:t>
                </a:r>
                <a:r>
                  <a:rPr lang="zh-CN" altLang="zh-CN" sz="1200" kern="0" dirty="0">
                    <a:latin typeface="Roboto"/>
                    <a:cs typeface="宋体" panose="02010600030101010101" pitchFamily="2" charset="-122"/>
                  </a:rPr>
                  <a:t>。</a:t>
                </a:r>
                <a:endParaRPr lang="zh-CN" altLang="en-US" dirty="0"/>
              </a:p>
            </p:txBody>
          </p:sp>
        </mc:Choice>
        <mc:Fallback xmlns="">
          <p:sp>
            <p:nvSpPr>
              <p:cNvPr id="18" name="矩形 17">
                <a:extLst>
                  <a:ext uri="{FF2B5EF4-FFF2-40B4-BE49-F238E27FC236}">
                    <a16:creationId xmlns:a16="http://schemas.microsoft.com/office/drawing/2014/main" id="{AF859C9C-95AA-49D4-AB0A-AB80BC4AD648}"/>
                  </a:ext>
                </a:extLst>
              </p:cNvPr>
              <p:cNvSpPr>
                <a:spLocks noRot="1" noChangeAspect="1" noMove="1" noResize="1" noEditPoints="1" noAdjustHandles="1" noChangeArrowheads="1" noChangeShapeType="1" noTextEdit="1"/>
              </p:cNvSpPr>
              <p:nvPr/>
            </p:nvSpPr>
            <p:spPr>
              <a:xfrm>
                <a:off x="4876800" y="5115640"/>
                <a:ext cx="6096000" cy="648575"/>
              </a:xfrm>
              <a:prstGeom prst="rect">
                <a:avLst/>
              </a:prstGeom>
              <a:blipFill>
                <a:blip r:embed="rId10"/>
                <a:stretch>
                  <a:fillRect t="-3738" b="-13084"/>
                </a:stretch>
              </a:blipFill>
            </p:spPr>
            <p:txBody>
              <a:bodyPr/>
              <a:lstStyle/>
              <a:p>
                <a:r>
                  <a:rPr lang="zh-CN" altLang="en-US">
                    <a:noFill/>
                  </a:rPr>
                  <a:t> </a:t>
                </a:r>
              </a:p>
            </p:txBody>
          </p:sp>
        </mc:Fallback>
      </mc:AlternateContent>
      <p:pic>
        <p:nvPicPr>
          <p:cNvPr id="19" name="图形 18">
            <a:extLst>
              <a:ext uri="{FF2B5EF4-FFF2-40B4-BE49-F238E27FC236}">
                <a16:creationId xmlns:a16="http://schemas.microsoft.com/office/drawing/2014/main" id="{5EFEB24E-AFCA-42C5-A74B-C8B15A7D17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76800" y="1938567"/>
            <a:ext cx="5785756" cy="662025"/>
          </a:xfrm>
          <a:prstGeom prst="rect">
            <a:avLst/>
          </a:prstGeom>
        </p:spPr>
      </p:pic>
    </p:spTree>
    <p:extLst>
      <p:ext uri="{BB962C8B-B14F-4D97-AF65-F5344CB8AC3E}">
        <p14:creationId xmlns:p14="http://schemas.microsoft.com/office/powerpoint/2010/main" val="210810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t>目录</a:t>
            </a:r>
          </a:p>
        </p:txBody>
      </p:sp>
      <p:sp>
        <p:nvSpPr>
          <p:cNvPr id="3" name="文本占位符 2"/>
          <p:cNvSpPr>
            <a:spLocks noGrp="1"/>
          </p:cNvSpPr>
          <p:nvPr>
            <p:ph type="body" sz="quarter" idx="11"/>
          </p:nvPr>
        </p:nvSpPr>
        <p:spPr/>
        <p:txBody>
          <a:bodyPr>
            <a:normAutofit fontScale="92500" lnSpcReduction="20000"/>
          </a:bodyPr>
          <a:lstStyle/>
          <a:p>
            <a:r>
              <a:rPr kumimoji="1" lang="en-US" altLang="zh-CN" dirty="0"/>
              <a:t>CONTENTS</a:t>
            </a:r>
            <a:endParaRPr kumimoji="1" lang="zh-CN" altLang="en-US" dirty="0"/>
          </a:p>
        </p:txBody>
      </p:sp>
      <p:sp>
        <p:nvSpPr>
          <p:cNvPr id="4" name="文本占位符 3"/>
          <p:cNvSpPr>
            <a:spLocks noGrp="1"/>
          </p:cNvSpPr>
          <p:nvPr>
            <p:ph type="body" sz="quarter" idx="12"/>
          </p:nvPr>
        </p:nvSpPr>
        <p:spPr/>
        <p:txBody>
          <a:bodyPr>
            <a:normAutofit fontScale="92500" lnSpcReduction="10000"/>
          </a:bodyPr>
          <a:lstStyle/>
          <a:p>
            <a:r>
              <a:rPr kumimoji="1" lang="en-US" altLang="zh-CN" dirty="0"/>
              <a:t>01</a:t>
            </a:r>
            <a:endParaRPr kumimoji="1" lang="zh-CN" altLang="en-US" dirty="0"/>
          </a:p>
        </p:txBody>
      </p:sp>
      <p:sp>
        <p:nvSpPr>
          <p:cNvPr id="5" name="文本占位符 4"/>
          <p:cNvSpPr>
            <a:spLocks noGrp="1"/>
          </p:cNvSpPr>
          <p:nvPr>
            <p:ph type="body" sz="quarter" idx="13"/>
          </p:nvPr>
        </p:nvSpPr>
        <p:spPr/>
        <p:txBody>
          <a:bodyPr/>
          <a:lstStyle/>
          <a:p>
            <a:pPr algn="ctr"/>
            <a:r>
              <a:rPr kumimoji="1" lang="en-US" altLang="zh-CN" dirty="0"/>
              <a:t>Word2vec</a:t>
            </a:r>
            <a:endParaRPr kumimoji="1" lang="zh-CN" altLang="en-US" dirty="0"/>
          </a:p>
        </p:txBody>
      </p:sp>
      <p:sp>
        <p:nvSpPr>
          <p:cNvPr id="6" name="文本占位符 5"/>
          <p:cNvSpPr>
            <a:spLocks noGrp="1"/>
          </p:cNvSpPr>
          <p:nvPr>
            <p:ph type="body" sz="quarter" idx="14"/>
          </p:nvPr>
        </p:nvSpPr>
        <p:spPr/>
        <p:txBody>
          <a:bodyPr>
            <a:normAutofit fontScale="92500" lnSpcReduction="10000"/>
          </a:bodyPr>
          <a:lstStyle/>
          <a:p>
            <a:r>
              <a:rPr kumimoji="1" lang="en-US" altLang="zh-CN" dirty="0"/>
              <a:t>02</a:t>
            </a:r>
            <a:endParaRPr kumimoji="1" lang="zh-CN" altLang="en-US" dirty="0"/>
          </a:p>
        </p:txBody>
      </p:sp>
      <p:sp>
        <p:nvSpPr>
          <p:cNvPr id="7" name="文本占位符 6"/>
          <p:cNvSpPr>
            <a:spLocks noGrp="1"/>
          </p:cNvSpPr>
          <p:nvPr>
            <p:ph type="body" sz="quarter" idx="15"/>
          </p:nvPr>
        </p:nvSpPr>
        <p:spPr/>
        <p:txBody>
          <a:bodyPr/>
          <a:lstStyle/>
          <a:p>
            <a:pPr algn="ctr"/>
            <a:r>
              <a:rPr kumimoji="1" lang="en-US" altLang="zh-CN" dirty="0"/>
              <a:t>Glove</a:t>
            </a:r>
            <a:endParaRPr kumimoji="1" lang="zh-CN" altLang="en-US" dirty="0"/>
          </a:p>
        </p:txBody>
      </p:sp>
      <p:sp>
        <p:nvSpPr>
          <p:cNvPr id="8" name="文本占位符 7"/>
          <p:cNvSpPr>
            <a:spLocks noGrp="1"/>
          </p:cNvSpPr>
          <p:nvPr>
            <p:ph type="body" sz="quarter" idx="16"/>
          </p:nvPr>
        </p:nvSpPr>
        <p:spPr/>
        <p:txBody>
          <a:bodyPr>
            <a:normAutofit fontScale="92500" lnSpcReduction="10000"/>
          </a:bodyPr>
          <a:lstStyle/>
          <a:p>
            <a:r>
              <a:rPr kumimoji="1" lang="en-US" altLang="zh-CN" dirty="0"/>
              <a:t>03</a:t>
            </a:r>
            <a:endParaRPr kumimoji="1" lang="zh-CN" altLang="en-US" dirty="0"/>
          </a:p>
        </p:txBody>
      </p:sp>
      <p:sp>
        <p:nvSpPr>
          <p:cNvPr id="9" name="文本占位符 8"/>
          <p:cNvSpPr>
            <a:spLocks noGrp="1"/>
          </p:cNvSpPr>
          <p:nvPr>
            <p:ph type="body" sz="quarter" idx="17"/>
          </p:nvPr>
        </p:nvSpPr>
        <p:spPr/>
        <p:txBody>
          <a:bodyPr/>
          <a:lstStyle/>
          <a:p>
            <a:pPr algn="ctr"/>
            <a:r>
              <a:rPr kumimoji="1" lang="en-US" altLang="zh-CN" dirty="0" err="1"/>
              <a:t>Fasttext</a:t>
            </a:r>
            <a:endParaRPr kumimoji="1" lang="zh-CN" altLang="en-US" dirty="0"/>
          </a:p>
        </p:txBody>
      </p:sp>
      <p:sp>
        <p:nvSpPr>
          <p:cNvPr id="10" name="文本占位符 9"/>
          <p:cNvSpPr>
            <a:spLocks noGrp="1"/>
          </p:cNvSpPr>
          <p:nvPr>
            <p:ph type="body" sz="quarter" idx="18"/>
          </p:nvPr>
        </p:nvSpPr>
        <p:spPr/>
        <p:txBody>
          <a:bodyPr>
            <a:normAutofit fontScale="92500" lnSpcReduction="10000"/>
          </a:bodyPr>
          <a:lstStyle/>
          <a:p>
            <a:r>
              <a:rPr kumimoji="1" lang="en-US" altLang="zh-CN" dirty="0"/>
              <a:t>04</a:t>
            </a:r>
            <a:endParaRPr kumimoji="1" lang="zh-CN" altLang="en-US" dirty="0"/>
          </a:p>
        </p:txBody>
      </p:sp>
      <p:sp>
        <p:nvSpPr>
          <p:cNvPr id="11" name="文本占位符 10"/>
          <p:cNvSpPr>
            <a:spLocks noGrp="1"/>
          </p:cNvSpPr>
          <p:nvPr>
            <p:ph type="body" sz="quarter" idx="19"/>
          </p:nvPr>
        </p:nvSpPr>
        <p:spPr/>
        <p:txBody>
          <a:bodyPr/>
          <a:lstStyle/>
          <a:p>
            <a:pPr algn="ctr"/>
            <a:r>
              <a:rPr kumimoji="1" lang="zh-CN" altLang="en-US" dirty="0"/>
              <a:t>对比分析与总结</a:t>
            </a:r>
          </a:p>
        </p:txBody>
      </p:sp>
      <p:sp>
        <p:nvSpPr>
          <p:cNvPr id="12" name="文本占位符 11"/>
          <p:cNvSpPr>
            <a:spLocks noGrp="1"/>
          </p:cNvSpPr>
          <p:nvPr>
            <p:ph type="body" sz="quarter" idx="22"/>
          </p:nvPr>
        </p:nvSpPr>
        <p:spPr/>
        <p:txBody>
          <a:bodyPr>
            <a:normAutofit fontScale="92500" lnSpcReduction="10000"/>
          </a:bodyPr>
          <a:lstStyle/>
          <a:p>
            <a:r>
              <a:rPr kumimoji="1" lang="en-US" altLang="zh-CN" dirty="0"/>
              <a:t>05</a:t>
            </a:r>
            <a:endParaRPr kumimoji="1" lang="zh-CN" altLang="en-US" dirty="0"/>
          </a:p>
        </p:txBody>
      </p:sp>
      <p:sp>
        <p:nvSpPr>
          <p:cNvPr id="13" name="文本占位符 12"/>
          <p:cNvSpPr>
            <a:spLocks noGrp="1"/>
          </p:cNvSpPr>
          <p:nvPr>
            <p:ph type="body" sz="quarter" idx="23"/>
          </p:nvPr>
        </p:nvSpPr>
        <p:spPr/>
        <p:txBody>
          <a:bodyPr/>
          <a:lstStyle/>
          <a:p>
            <a:pPr algn="ctr"/>
            <a:r>
              <a:rPr kumimoji="1" lang="zh-CN" altLang="en-US" dirty="0"/>
              <a:t>思考与展望</a:t>
            </a:r>
          </a:p>
        </p:txBody>
      </p:sp>
    </p:spTree>
    <p:extLst>
      <p:ext uri="{BB962C8B-B14F-4D97-AF65-F5344CB8AC3E}">
        <p14:creationId xmlns:p14="http://schemas.microsoft.com/office/powerpoint/2010/main" val="262178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9F4420B-6482-402B-B293-9327ED3BC333}"/>
              </a:ext>
            </a:extLst>
          </p:cNvPr>
          <p:cNvSpPr>
            <a:spLocks noGrp="1"/>
          </p:cNvSpPr>
          <p:nvPr>
            <p:ph type="body" sz="quarter" idx="10"/>
          </p:nvPr>
        </p:nvSpPr>
        <p:spPr/>
        <p:txBody>
          <a:bodyPr/>
          <a:lstStyle/>
          <a:p>
            <a:r>
              <a:rPr lang="en-US" altLang="zh-CN" dirty="0"/>
              <a:t>2.3 Glove</a:t>
            </a:r>
            <a:r>
              <a:rPr lang="zh-CN" altLang="zh-CN" dirty="0"/>
              <a:t>实验</a:t>
            </a:r>
            <a:endParaRPr lang="zh-CN" altLang="en-US" dirty="0"/>
          </a:p>
        </p:txBody>
      </p:sp>
      <p:sp>
        <p:nvSpPr>
          <p:cNvPr id="3" name="文本框 2">
            <a:extLst>
              <a:ext uri="{FF2B5EF4-FFF2-40B4-BE49-F238E27FC236}">
                <a16:creationId xmlns:a16="http://schemas.microsoft.com/office/drawing/2014/main" id="{5E595C8E-1443-41F2-95D8-2963A360A4D1}"/>
              </a:ext>
            </a:extLst>
          </p:cNvPr>
          <p:cNvSpPr txBox="1"/>
          <p:nvPr/>
        </p:nvSpPr>
        <p:spPr>
          <a:xfrm>
            <a:off x="359229" y="1126671"/>
            <a:ext cx="4049485" cy="1754326"/>
          </a:xfrm>
          <a:prstGeom prst="rect">
            <a:avLst/>
          </a:prstGeom>
          <a:noFill/>
        </p:spPr>
        <p:txBody>
          <a:bodyPr wrap="square" rtlCol="0">
            <a:spAutoFit/>
          </a:bodyPr>
          <a:lstStyle/>
          <a:p>
            <a:r>
              <a:rPr lang="en-US" altLang="zh-CN" dirty="0"/>
              <a:t>Glove</a:t>
            </a:r>
            <a:r>
              <a:rPr lang="zh-CN" altLang="en-US" dirty="0"/>
              <a:t>实验步骤与</a:t>
            </a:r>
            <a:r>
              <a:rPr lang="en-US" altLang="zh-CN" dirty="0"/>
              <a:t>word2vec</a:t>
            </a:r>
            <a:r>
              <a:rPr lang="zh-CN" altLang="en-US" dirty="0"/>
              <a:t>基本一致，包括语料，窗口设置大小为</a:t>
            </a:r>
            <a:r>
              <a:rPr lang="en-US" altLang="zh-CN" dirty="0"/>
              <a:t>8</a:t>
            </a:r>
            <a:r>
              <a:rPr lang="zh-CN" altLang="en-US" dirty="0"/>
              <a:t>以及词向量长度大小为</a:t>
            </a:r>
            <a:r>
              <a:rPr lang="en-US" altLang="zh-CN" dirty="0"/>
              <a:t>300</a:t>
            </a:r>
          </a:p>
          <a:p>
            <a:r>
              <a:rPr lang="zh-CN" altLang="en-US" dirty="0"/>
              <a:t>不同得是，</a:t>
            </a:r>
            <a:r>
              <a:rPr lang="en-US" altLang="zh-CN" dirty="0"/>
              <a:t>Glove</a:t>
            </a:r>
            <a:r>
              <a:rPr lang="zh-CN" altLang="en-US" dirty="0"/>
              <a:t>的实验使用的是</a:t>
            </a:r>
            <a:r>
              <a:rPr lang="en-US" altLang="zh-CN" dirty="0"/>
              <a:t>Stanford</a:t>
            </a:r>
            <a:r>
              <a:rPr lang="zh-CN" altLang="en-US" dirty="0"/>
              <a:t>的源码，训练出模型后同样用</a:t>
            </a:r>
            <a:r>
              <a:rPr lang="en-US" altLang="zh-CN" dirty="0" err="1"/>
              <a:t>gensim</a:t>
            </a:r>
            <a:r>
              <a:rPr lang="zh-CN" altLang="en-US" dirty="0"/>
              <a:t>库加载运行。</a:t>
            </a:r>
          </a:p>
        </p:txBody>
      </p:sp>
      <p:pic>
        <p:nvPicPr>
          <p:cNvPr id="4" name="图片 3">
            <a:extLst>
              <a:ext uri="{FF2B5EF4-FFF2-40B4-BE49-F238E27FC236}">
                <a16:creationId xmlns:a16="http://schemas.microsoft.com/office/drawing/2014/main" id="{B12B949D-E773-419D-9B6C-36F4926A975E}"/>
              </a:ext>
            </a:extLst>
          </p:cNvPr>
          <p:cNvPicPr>
            <a:picLocks noChangeAspect="1"/>
          </p:cNvPicPr>
          <p:nvPr/>
        </p:nvPicPr>
        <p:blipFill>
          <a:blip r:embed="rId2"/>
          <a:stretch>
            <a:fillRect/>
          </a:stretch>
        </p:blipFill>
        <p:spPr>
          <a:xfrm>
            <a:off x="5459188" y="971234"/>
            <a:ext cx="4648200" cy="3819525"/>
          </a:xfrm>
          <a:prstGeom prst="rect">
            <a:avLst/>
          </a:prstGeom>
        </p:spPr>
      </p:pic>
    </p:spTree>
    <p:extLst>
      <p:ext uri="{BB962C8B-B14F-4D97-AF65-F5344CB8AC3E}">
        <p14:creationId xmlns:p14="http://schemas.microsoft.com/office/powerpoint/2010/main" val="4089276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6C7F2E-60E3-49F6-AD11-D299B416588F}"/>
              </a:ext>
            </a:extLst>
          </p:cNvPr>
          <p:cNvSpPr>
            <a:spLocks noGrp="1"/>
          </p:cNvSpPr>
          <p:nvPr>
            <p:ph type="body" sz="quarter" idx="10"/>
          </p:nvPr>
        </p:nvSpPr>
        <p:spPr/>
        <p:txBody>
          <a:bodyPr/>
          <a:lstStyle/>
          <a:p>
            <a:r>
              <a:rPr lang="en-US" altLang="zh-CN" dirty="0"/>
              <a:t>2.3.1 Glove</a:t>
            </a:r>
            <a:r>
              <a:rPr lang="zh-CN" altLang="en-US" dirty="0"/>
              <a:t>实验结果</a:t>
            </a:r>
          </a:p>
        </p:txBody>
      </p:sp>
      <p:sp>
        <p:nvSpPr>
          <p:cNvPr id="3" name="矩形 2">
            <a:extLst>
              <a:ext uri="{FF2B5EF4-FFF2-40B4-BE49-F238E27FC236}">
                <a16:creationId xmlns:a16="http://schemas.microsoft.com/office/drawing/2014/main" id="{0ADFD206-6E58-45F1-B8E9-098567B09960}"/>
              </a:ext>
            </a:extLst>
          </p:cNvPr>
          <p:cNvSpPr/>
          <p:nvPr/>
        </p:nvSpPr>
        <p:spPr>
          <a:xfrm>
            <a:off x="-152400" y="1309692"/>
            <a:ext cx="6096000" cy="646331"/>
          </a:xfrm>
          <a:prstGeom prst="rect">
            <a:avLst/>
          </a:prstGeom>
        </p:spPr>
        <p:txBody>
          <a:bodyPr>
            <a:spAutoFit/>
          </a:bodyPr>
          <a:lstStyle/>
          <a:p>
            <a:pPr marL="342900">
              <a:spcAft>
                <a:spcPts val="0"/>
              </a:spcAft>
            </a:pPr>
            <a:r>
              <a:rPr lang="zh-CN" altLang="zh-CN" dirty="0">
                <a:latin typeface="News Gothic MT" panose="020B0504020203020204" pitchFamily="34" charset="0"/>
                <a:cs typeface="Calibri" panose="020F0502020204030204" pitchFamily="34" charset="0"/>
              </a:rPr>
              <a:t>（</a:t>
            </a:r>
            <a:r>
              <a:rPr lang="en-US" altLang="zh-CN" dirty="0">
                <a:latin typeface="News Gothic MT" panose="020B0504020203020204" pitchFamily="34" charset="0"/>
                <a:cs typeface="Calibri" panose="020F0502020204030204" pitchFamily="34" charset="0"/>
              </a:rPr>
              <a:t>1</a:t>
            </a:r>
            <a:r>
              <a:rPr lang="zh-CN" altLang="zh-CN" dirty="0">
                <a:latin typeface="News Gothic MT" panose="020B0504020203020204" pitchFamily="34" charset="0"/>
                <a:cs typeface="Calibri" panose="020F0502020204030204" pitchFamily="34" charset="0"/>
              </a:rPr>
              <a:t>）计算两个词之间的相似度</a:t>
            </a:r>
            <a:endParaRPr lang="en-US" altLang="zh-CN" dirty="0">
              <a:latin typeface="News Gothic MT" panose="020B0504020203020204" pitchFamily="34" charset="0"/>
              <a:cs typeface="Calibri" panose="020F0502020204030204" pitchFamily="34" charset="0"/>
            </a:endParaRPr>
          </a:p>
          <a:p>
            <a:pPr marL="342900">
              <a:spcAft>
                <a:spcPts val="0"/>
              </a:spcAft>
            </a:pPr>
            <a:r>
              <a:rPr lang="zh-CN" altLang="en-US" dirty="0">
                <a:latin typeface="News Gothic MT" panose="020B0504020203020204" pitchFamily="34" charset="0"/>
                <a:cs typeface="Calibri" panose="020F0502020204030204" pitchFamily="34" charset="0"/>
              </a:rPr>
              <a:t>结果如下：</a:t>
            </a:r>
            <a:endParaRPr lang="en-US" altLang="zh-CN" dirty="0">
              <a:latin typeface="News Gothic MT" panose="020B0504020203020204" pitchFamily="34" charset="0"/>
              <a:cs typeface="Calibri" panose="020F0502020204030204" pitchFamily="34" charset="0"/>
            </a:endParaRPr>
          </a:p>
        </p:txBody>
      </p:sp>
      <p:sp>
        <p:nvSpPr>
          <p:cNvPr id="4" name="矩形 3">
            <a:extLst>
              <a:ext uri="{FF2B5EF4-FFF2-40B4-BE49-F238E27FC236}">
                <a16:creationId xmlns:a16="http://schemas.microsoft.com/office/drawing/2014/main" id="{DD2CD5A6-AB0C-4A6A-B906-9571A84E4403}"/>
              </a:ext>
            </a:extLst>
          </p:cNvPr>
          <p:cNvSpPr/>
          <p:nvPr/>
        </p:nvSpPr>
        <p:spPr>
          <a:xfrm>
            <a:off x="214504" y="2042574"/>
            <a:ext cx="4047253" cy="3416320"/>
          </a:xfrm>
          <a:prstGeom prst="rect">
            <a:avLst/>
          </a:prstGeom>
        </p:spPr>
        <p:txBody>
          <a:bodyPr wrap="square">
            <a:spAutoFit/>
          </a:bodyPr>
          <a:lstStyle/>
          <a:p>
            <a:pPr algn="just"/>
            <a:r>
              <a:rPr lang="en-US" altLang="zh-CN" kern="100" dirty="0">
                <a:solidFill>
                  <a:srgbClr val="FF0000"/>
                </a:solidFill>
                <a:latin typeface="Calibri" panose="020F0502020204030204" pitchFamily="34" charset="0"/>
                <a:cs typeface="Times New Roman" panose="02020603050405020304" pitchFamily="18" charset="0"/>
              </a:rPr>
              <a:t>In [2]: </a:t>
            </a:r>
            <a:r>
              <a:rPr lang="en-US" altLang="zh-CN" kern="100" dirty="0" err="1">
                <a:solidFill>
                  <a:srgbClr val="FF0000"/>
                </a:solidFill>
                <a:latin typeface="Calibri" panose="020F0502020204030204" pitchFamily="34" charset="0"/>
                <a:cs typeface="Times New Roman" panose="02020603050405020304" pitchFamily="18" charset="0"/>
              </a:rPr>
              <a:t>model.similarity</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人</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男人</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Out[2]: 0.30462486</a:t>
            </a:r>
          </a:p>
          <a:p>
            <a:pPr algn="just"/>
            <a:r>
              <a:rPr lang="en-US" altLang="zh-CN" kern="100" dirty="0">
                <a:solidFill>
                  <a:srgbClr val="FF0000"/>
                </a:solidFill>
                <a:latin typeface="Calibri" panose="020F0502020204030204" pitchFamily="34" charset="0"/>
                <a:cs typeface="Times New Roman" panose="02020603050405020304" pitchFamily="18" charset="0"/>
              </a:rPr>
              <a:t>In [3]: </a:t>
            </a:r>
            <a:r>
              <a:rPr lang="en-US" altLang="zh-CN" kern="100" dirty="0" err="1">
                <a:solidFill>
                  <a:srgbClr val="FF0000"/>
                </a:solidFill>
                <a:latin typeface="Calibri" panose="020F0502020204030204" pitchFamily="34" charset="0"/>
                <a:cs typeface="Times New Roman" panose="02020603050405020304" pitchFamily="18" charset="0"/>
              </a:rPr>
              <a:t>model.similarity</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男人</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女人</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Out[3]: 0.77880317</a:t>
            </a:r>
          </a:p>
          <a:p>
            <a:pPr algn="just"/>
            <a:r>
              <a:rPr lang="en-US" altLang="zh-CN" kern="100" dirty="0">
                <a:solidFill>
                  <a:srgbClr val="FF0000"/>
                </a:solidFill>
                <a:latin typeface="Calibri" panose="020F0502020204030204" pitchFamily="34" charset="0"/>
                <a:cs typeface="Times New Roman" panose="02020603050405020304" pitchFamily="18" charset="0"/>
              </a:rPr>
              <a:t>In [4]: </a:t>
            </a:r>
            <a:r>
              <a:rPr lang="en-US" altLang="zh-CN" kern="100" dirty="0" err="1">
                <a:solidFill>
                  <a:srgbClr val="FF0000"/>
                </a:solidFill>
                <a:latin typeface="Calibri" panose="020F0502020204030204" pitchFamily="34" charset="0"/>
                <a:cs typeface="Times New Roman" panose="02020603050405020304" pitchFamily="18" charset="0"/>
              </a:rPr>
              <a:t>model.similarity</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男人</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足球</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Out[4]: 0.11874499</a:t>
            </a:r>
          </a:p>
          <a:p>
            <a:pPr algn="just"/>
            <a:r>
              <a:rPr lang="en-US" altLang="zh-CN" kern="100" dirty="0">
                <a:solidFill>
                  <a:srgbClr val="FF0000"/>
                </a:solidFill>
                <a:latin typeface="Calibri" panose="020F0502020204030204" pitchFamily="34" charset="0"/>
                <a:cs typeface="Times New Roman" panose="02020603050405020304" pitchFamily="18" charset="0"/>
              </a:rPr>
              <a:t>In [5]: </a:t>
            </a:r>
            <a:r>
              <a:rPr lang="en-US" altLang="zh-CN" kern="100" dirty="0" err="1">
                <a:solidFill>
                  <a:srgbClr val="FF0000"/>
                </a:solidFill>
                <a:latin typeface="Calibri" panose="020F0502020204030204" pitchFamily="34" charset="0"/>
                <a:cs typeface="Times New Roman" panose="02020603050405020304" pitchFamily="18" charset="0"/>
              </a:rPr>
              <a:t>model.similarity</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女人</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足球</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Out[5]: 0.15448688</a:t>
            </a:r>
          </a:p>
          <a:p>
            <a:pPr algn="just"/>
            <a:r>
              <a:rPr lang="en-US" altLang="zh-CN" kern="100" dirty="0">
                <a:solidFill>
                  <a:srgbClr val="FF0000"/>
                </a:solidFill>
                <a:latin typeface="Calibri" panose="020F0502020204030204" pitchFamily="34" charset="0"/>
                <a:cs typeface="Times New Roman" panose="02020603050405020304" pitchFamily="18" charset="0"/>
              </a:rPr>
              <a:t>In [6]: </a:t>
            </a:r>
            <a:r>
              <a:rPr lang="en-US" altLang="zh-CN" kern="100" dirty="0" err="1">
                <a:solidFill>
                  <a:srgbClr val="FF0000"/>
                </a:solidFill>
                <a:latin typeface="Calibri" panose="020F0502020204030204" pitchFamily="34" charset="0"/>
                <a:cs typeface="Times New Roman" panose="02020603050405020304" pitchFamily="18" charset="0"/>
              </a:rPr>
              <a:t>model.similarity</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足球</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运动</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Out[6]: 0.3220346</a:t>
            </a:r>
          </a:p>
          <a:p>
            <a:pPr algn="just"/>
            <a:r>
              <a:rPr lang="en-US" altLang="zh-CN" kern="100" dirty="0">
                <a:solidFill>
                  <a:srgbClr val="FF0000"/>
                </a:solidFill>
                <a:latin typeface="Calibri" panose="020F0502020204030204" pitchFamily="34" charset="0"/>
                <a:cs typeface="Times New Roman" panose="02020603050405020304" pitchFamily="18" charset="0"/>
              </a:rPr>
              <a:t>In [7]: </a:t>
            </a:r>
            <a:r>
              <a:rPr lang="en-US" altLang="zh-CN" kern="100" dirty="0" err="1">
                <a:solidFill>
                  <a:srgbClr val="FF0000"/>
                </a:solidFill>
                <a:latin typeface="Calibri" panose="020F0502020204030204" pitchFamily="34" charset="0"/>
                <a:cs typeface="Times New Roman" panose="02020603050405020304" pitchFamily="18" charset="0"/>
              </a:rPr>
              <a:t>model.similarity</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足球</a:t>
            </a:r>
            <a:r>
              <a:rPr lang="en-US" altLang="zh-CN" kern="100" dirty="0">
                <a:solidFill>
                  <a:srgbClr val="FF0000"/>
                </a:solidFill>
                <a:latin typeface="Calibri" panose="020F0502020204030204" pitchFamily="34" charset="0"/>
                <a:cs typeface="Times New Roman" panose="02020603050405020304" pitchFamily="18" charset="0"/>
              </a:rPr>
              <a:t>',u'</a:t>
            </a:r>
            <a:r>
              <a:rPr lang="zh-CN" altLang="en-US" kern="100" dirty="0">
                <a:solidFill>
                  <a:srgbClr val="FF0000"/>
                </a:solidFill>
                <a:latin typeface="宋体" panose="02010600030101010101" pitchFamily="2" charset="-122"/>
                <a:cs typeface="Times New Roman" panose="02020603050405020304" pitchFamily="18" charset="0"/>
              </a:rPr>
              <a:t>水蒸气</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Out[7]: -0.04143217</a:t>
            </a:r>
          </a:p>
        </p:txBody>
      </p:sp>
      <p:sp>
        <p:nvSpPr>
          <p:cNvPr id="5" name="矩形 4">
            <a:extLst>
              <a:ext uri="{FF2B5EF4-FFF2-40B4-BE49-F238E27FC236}">
                <a16:creationId xmlns:a16="http://schemas.microsoft.com/office/drawing/2014/main" id="{54A34268-E8DE-4C3D-86E1-F46A6E37E80F}"/>
              </a:ext>
            </a:extLst>
          </p:cNvPr>
          <p:cNvSpPr/>
          <p:nvPr/>
        </p:nvSpPr>
        <p:spPr>
          <a:xfrm>
            <a:off x="4109356" y="1352939"/>
            <a:ext cx="6096000" cy="646331"/>
          </a:xfrm>
          <a:prstGeom prst="rect">
            <a:avLst/>
          </a:prstGeom>
        </p:spPr>
        <p:txBody>
          <a:bodyPr>
            <a:spAutoFit/>
          </a:bodyPr>
          <a:lstStyle/>
          <a:p>
            <a:pPr marL="342900" indent="152400">
              <a:spcAft>
                <a:spcPts val="0"/>
              </a:spcAft>
            </a:pPr>
            <a:r>
              <a:rPr lang="en-US" altLang="zh-CN" dirty="0">
                <a:latin typeface="News Gothic MT" panose="020B0504020203020204" pitchFamily="34" charset="0"/>
                <a:cs typeface="Calibri" panose="020F0502020204030204" pitchFamily="34" charset="0"/>
              </a:rPr>
              <a:t>(2) </a:t>
            </a:r>
            <a:r>
              <a:rPr lang="zh-CN" altLang="zh-CN" dirty="0">
                <a:latin typeface="News Gothic MT" panose="020B0504020203020204" pitchFamily="34" charset="0"/>
                <a:cs typeface="Calibri" panose="020F0502020204030204" pitchFamily="34" charset="0"/>
              </a:rPr>
              <a:t>求得某个词的一些相似词</a:t>
            </a:r>
            <a:endParaRPr lang="en-US" altLang="zh-CN" dirty="0">
              <a:latin typeface="News Gothic MT" panose="020B0504020203020204" pitchFamily="34" charset="0"/>
              <a:cs typeface="Calibri" panose="020F0502020204030204" pitchFamily="34" charset="0"/>
            </a:endParaRPr>
          </a:p>
          <a:p>
            <a:pPr marL="342900" indent="152400">
              <a:spcAft>
                <a:spcPts val="0"/>
              </a:spcAft>
            </a:pPr>
            <a:r>
              <a:rPr lang="en-US" altLang="zh-CN" dirty="0">
                <a:latin typeface="News Gothic MT" panose="020B0504020203020204" pitchFamily="34" charset="0"/>
                <a:cs typeface="Calibri" panose="020F0502020204030204" pitchFamily="34" charset="0"/>
              </a:rPr>
              <a:t>	</a:t>
            </a:r>
            <a:r>
              <a:rPr lang="zh-CN" altLang="en-US" dirty="0">
                <a:latin typeface="News Gothic MT" panose="020B0504020203020204" pitchFamily="34" charset="0"/>
                <a:cs typeface="Calibri" panose="020F0502020204030204" pitchFamily="34" charset="0"/>
              </a:rPr>
              <a:t>以“男人”和“运动”为例</a:t>
            </a:r>
            <a:endParaRPr lang="zh-CN" altLang="zh-CN" dirty="0">
              <a:latin typeface="宋体" panose="02010600030101010101" pitchFamily="2" charset="-122"/>
              <a:cs typeface="宋体" panose="02010600030101010101" pitchFamily="2" charset="-122"/>
            </a:endParaRPr>
          </a:p>
        </p:txBody>
      </p:sp>
      <p:sp>
        <p:nvSpPr>
          <p:cNvPr id="6" name="矩形 5">
            <a:extLst>
              <a:ext uri="{FF2B5EF4-FFF2-40B4-BE49-F238E27FC236}">
                <a16:creationId xmlns:a16="http://schemas.microsoft.com/office/drawing/2014/main" id="{7C501284-F739-4EDC-8236-B60F7BAC0418}"/>
              </a:ext>
            </a:extLst>
          </p:cNvPr>
          <p:cNvSpPr/>
          <p:nvPr/>
        </p:nvSpPr>
        <p:spPr>
          <a:xfrm>
            <a:off x="4517571" y="2042574"/>
            <a:ext cx="2879272" cy="3139321"/>
          </a:xfrm>
          <a:prstGeom prst="rect">
            <a:avLst/>
          </a:prstGeom>
        </p:spPr>
        <p:txBody>
          <a:bodyPr wrap="square">
            <a:spAutoFit/>
          </a:bodyPr>
          <a:lstStyle/>
          <a:p>
            <a:pPr algn="just"/>
            <a:r>
              <a:rPr lang="zh-CN" altLang="en-US" kern="100" dirty="0">
                <a:solidFill>
                  <a:srgbClr val="00B050"/>
                </a:solidFill>
                <a:latin typeface="宋体" panose="02010600030101010101" pitchFamily="2" charset="-122"/>
                <a:cs typeface="Times New Roman" panose="02020603050405020304" pitchFamily="18" charset="0"/>
              </a:rPr>
              <a:t>男人</a:t>
            </a:r>
            <a:r>
              <a:rPr lang="en-US" altLang="zh-CN" kern="100" dirty="0">
                <a:solidFill>
                  <a:srgbClr val="00B050"/>
                </a:solidFill>
                <a:latin typeface="宋体" panose="02010600030101010101" pitchFamily="2" charset="-122"/>
                <a:cs typeface="Times New Roman" panose="02020603050405020304" pitchFamily="18" charset="0"/>
              </a:rPr>
              <a:t>:</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女人</a:t>
            </a:r>
            <a:r>
              <a:rPr lang="en-US" altLang="zh-CN" kern="100" dirty="0">
                <a:solidFill>
                  <a:srgbClr val="00B050"/>
                </a:solidFill>
                <a:latin typeface="宋体" panose="02010600030101010101" pitchFamily="2" charset="-122"/>
                <a:cs typeface="Times New Roman" panose="02020603050405020304" pitchFamily="18" charset="0"/>
              </a:rPr>
              <a:t>, 0.778803229332</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孔吉王</a:t>
            </a:r>
            <a:r>
              <a:rPr lang="en-US" altLang="zh-CN" kern="100" dirty="0">
                <a:solidFill>
                  <a:srgbClr val="00B050"/>
                </a:solidFill>
                <a:latin typeface="宋体" panose="02010600030101010101" pitchFamily="2" charset="-122"/>
                <a:cs typeface="Times New Roman" panose="02020603050405020304" pitchFamily="18" charset="0"/>
              </a:rPr>
              <a:t>, 0.63783288002</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你</a:t>
            </a:r>
            <a:r>
              <a:rPr lang="en-US" altLang="zh-CN" kern="100" dirty="0">
                <a:solidFill>
                  <a:srgbClr val="00B050"/>
                </a:solidFill>
                <a:latin typeface="宋体" panose="02010600030101010101" pitchFamily="2" charset="-122"/>
                <a:cs typeface="Times New Roman" panose="02020603050405020304" pitchFamily="18" charset="0"/>
              </a:rPr>
              <a:t>, 0.558619856834</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爱情</a:t>
            </a:r>
            <a:r>
              <a:rPr lang="en-US" altLang="zh-CN" kern="100" dirty="0">
                <a:solidFill>
                  <a:srgbClr val="00B050"/>
                </a:solidFill>
                <a:latin typeface="宋体" panose="02010600030101010101" pitchFamily="2" charset="-122"/>
                <a:cs typeface="Times New Roman" panose="02020603050405020304" pitchFamily="18" charset="0"/>
              </a:rPr>
              <a:t>, 0.556732058525</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谁</a:t>
            </a:r>
            <a:r>
              <a:rPr lang="en-US" altLang="zh-CN" kern="100" dirty="0">
                <a:solidFill>
                  <a:srgbClr val="00B050"/>
                </a:solidFill>
                <a:latin typeface="宋体" panose="02010600030101010101" pitchFamily="2" charset="-122"/>
                <a:cs typeface="Times New Roman" panose="02020603050405020304" pitchFamily="18" charset="0"/>
              </a:rPr>
              <a:t>, 0.549072742462</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我</a:t>
            </a:r>
            <a:r>
              <a:rPr lang="en-US" altLang="zh-CN" kern="100" dirty="0">
                <a:solidFill>
                  <a:srgbClr val="00B050"/>
                </a:solidFill>
                <a:latin typeface="宋体" panose="02010600030101010101" pitchFamily="2" charset="-122"/>
                <a:cs typeface="Times New Roman" panose="02020603050405020304" pitchFamily="18" charset="0"/>
              </a:rPr>
              <a:t>, 0.539739906788</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真的</a:t>
            </a:r>
            <a:r>
              <a:rPr lang="en-US" altLang="zh-CN" kern="100" dirty="0">
                <a:solidFill>
                  <a:srgbClr val="00B050"/>
                </a:solidFill>
                <a:latin typeface="宋体" panose="02010600030101010101" pitchFamily="2" charset="-122"/>
                <a:cs typeface="Times New Roman" panose="02020603050405020304" pitchFamily="18" charset="0"/>
              </a:rPr>
              <a:t>, 0.525654435158</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爱</a:t>
            </a:r>
            <a:r>
              <a:rPr lang="en-US" altLang="zh-CN" kern="100" dirty="0">
                <a:solidFill>
                  <a:srgbClr val="00B050"/>
                </a:solidFill>
                <a:latin typeface="宋体" panose="02010600030101010101" pitchFamily="2" charset="-122"/>
                <a:cs typeface="Times New Roman" panose="02020603050405020304" pitchFamily="18" charset="0"/>
              </a:rPr>
              <a:t>, 0.522333681583</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漂亮</a:t>
            </a:r>
            <a:r>
              <a:rPr lang="en-US" altLang="zh-CN" kern="100" dirty="0">
                <a:solidFill>
                  <a:srgbClr val="00B050"/>
                </a:solidFill>
                <a:latin typeface="宋体" panose="02010600030101010101" pitchFamily="2" charset="-122"/>
                <a:cs typeface="Times New Roman" panose="02020603050405020304" pitchFamily="18" charset="0"/>
              </a:rPr>
              <a:t>, 0.516398370266</a:t>
            </a:r>
            <a:endParaRPr lang="zh-CN" altLang="en-US" kern="100" dirty="0">
              <a:solidFill>
                <a:srgbClr val="00B050"/>
              </a:solidFill>
              <a:latin typeface="Calibri" panose="020F0502020204030204" pitchFamily="34" charset="0"/>
              <a:cs typeface="Times New Roman" panose="02020603050405020304" pitchFamily="18" charset="0"/>
            </a:endParaRPr>
          </a:p>
          <a:p>
            <a:pPr algn="just"/>
            <a:r>
              <a:rPr lang="zh-CN" altLang="en-US" kern="100" dirty="0">
                <a:solidFill>
                  <a:srgbClr val="00B050"/>
                </a:solidFill>
                <a:latin typeface="宋体" panose="02010600030101010101" pitchFamily="2" charset="-122"/>
                <a:cs typeface="Times New Roman" panose="02020603050405020304" pitchFamily="18" charset="0"/>
              </a:rPr>
              <a:t>什么</a:t>
            </a:r>
            <a:r>
              <a:rPr lang="en-US" altLang="zh-CN" kern="100" dirty="0">
                <a:solidFill>
                  <a:srgbClr val="00B050"/>
                </a:solidFill>
                <a:latin typeface="宋体" panose="02010600030101010101" pitchFamily="2" charset="-122"/>
                <a:cs typeface="Times New Roman" panose="02020603050405020304" pitchFamily="18" charset="0"/>
              </a:rPr>
              <a:t>, 0.505952477455</a:t>
            </a:r>
            <a:endParaRPr lang="zh-CN" altLang="en-US" kern="100" dirty="0">
              <a:solidFill>
                <a:srgbClr val="00B050"/>
              </a:solidFill>
              <a:latin typeface="Calibri" panose="020F0502020204030204" pitchFamily="34" charset="0"/>
              <a:cs typeface="Times New Roman" panose="02020603050405020304" pitchFamily="18" charset="0"/>
            </a:endParaRPr>
          </a:p>
        </p:txBody>
      </p:sp>
      <p:sp>
        <p:nvSpPr>
          <p:cNvPr id="7" name="矩形 6">
            <a:extLst>
              <a:ext uri="{FF2B5EF4-FFF2-40B4-BE49-F238E27FC236}">
                <a16:creationId xmlns:a16="http://schemas.microsoft.com/office/drawing/2014/main" id="{B563E914-A415-4BA3-BA2C-539633D2D500}"/>
              </a:ext>
            </a:extLst>
          </p:cNvPr>
          <p:cNvSpPr/>
          <p:nvPr/>
        </p:nvSpPr>
        <p:spPr>
          <a:xfrm>
            <a:off x="7679870" y="2042573"/>
            <a:ext cx="4047253" cy="3139321"/>
          </a:xfrm>
          <a:prstGeom prst="rect">
            <a:avLst/>
          </a:prstGeom>
        </p:spPr>
        <p:txBody>
          <a:bodyPr wrap="square">
            <a:spAutoFit/>
          </a:bodyPr>
          <a:lstStyle/>
          <a:p>
            <a:pPr algn="just"/>
            <a:r>
              <a:rPr lang="zh-CN" altLang="en-US" kern="100" dirty="0">
                <a:solidFill>
                  <a:srgbClr val="00B050"/>
                </a:solidFill>
                <a:latin typeface="宋体" panose="02010600030101010101" pitchFamily="2" charset="-122"/>
                <a:cs typeface="Times New Roman" panose="02020603050405020304" pitchFamily="18" charset="0"/>
              </a:rPr>
              <a:t>足球</a:t>
            </a:r>
            <a:r>
              <a:rPr lang="en-US" altLang="zh-CN" kern="100" dirty="0">
                <a:solidFill>
                  <a:srgbClr val="00B050"/>
                </a:solidFill>
                <a:latin typeface="Calibri" panose="020F0502020204030204" pitchFamily="34" charset="0"/>
                <a:cs typeface="Times New Roman" panose="02020603050405020304" pitchFamily="18" charset="0"/>
              </a:rPr>
              <a:t>:</a:t>
            </a:r>
          </a:p>
          <a:p>
            <a:pPr algn="just"/>
            <a:r>
              <a:rPr lang="zh-CN" altLang="en-US" kern="100" dirty="0">
                <a:solidFill>
                  <a:srgbClr val="00B050"/>
                </a:solidFill>
                <a:latin typeface="宋体" panose="02010600030101010101" pitchFamily="2" charset="-122"/>
                <a:cs typeface="Times New Roman" panose="02020603050405020304" pitchFamily="18" charset="0"/>
              </a:rPr>
              <a:t>俱乐部</a:t>
            </a:r>
            <a:r>
              <a:rPr lang="en-US" altLang="zh-CN" kern="100" dirty="0">
                <a:solidFill>
                  <a:srgbClr val="00B050"/>
                </a:solidFill>
                <a:latin typeface="Calibri" panose="020F0502020204030204" pitchFamily="34" charset="0"/>
                <a:cs typeface="Times New Roman" panose="02020603050405020304" pitchFamily="18" charset="0"/>
              </a:rPr>
              <a:t>, 0.697065353394</a:t>
            </a:r>
          </a:p>
          <a:p>
            <a:pPr algn="just"/>
            <a:r>
              <a:rPr lang="zh-CN" altLang="en-US" kern="100" dirty="0">
                <a:solidFill>
                  <a:srgbClr val="00B050"/>
                </a:solidFill>
                <a:latin typeface="宋体" panose="02010600030101010101" pitchFamily="2" charset="-122"/>
                <a:cs typeface="Times New Roman" panose="02020603050405020304" pitchFamily="18" charset="0"/>
              </a:rPr>
              <a:t>联赛</a:t>
            </a:r>
            <a:r>
              <a:rPr lang="en-US" altLang="zh-CN" kern="100" dirty="0">
                <a:solidFill>
                  <a:srgbClr val="00B050"/>
                </a:solidFill>
                <a:latin typeface="Calibri" panose="020F0502020204030204" pitchFamily="34" charset="0"/>
                <a:cs typeface="Times New Roman" panose="02020603050405020304" pitchFamily="18" charset="0"/>
              </a:rPr>
              <a:t>, 0.622419118881</a:t>
            </a:r>
          </a:p>
          <a:p>
            <a:pPr algn="just"/>
            <a:r>
              <a:rPr lang="zh-CN" altLang="en-US" kern="100" dirty="0">
                <a:solidFill>
                  <a:srgbClr val="00B050"/>
                </a:solidFill>
                <a:latin typeface="宋体" panose="02010600030101010101" pitchFamily="2" charset="-122"/>
                <a:cs typeface="Times New Roman" panose="02020603050405020304" pitchFamily="18" charset="0"/>
              </a:rPr>
              <a:t>甲级联赛</a:t>
            </a:r>
            <a:r>
              <a:rPr lang="en-US" altLang="zh-CN" kern="100" dirty="0">
                <a:solidFill>
                  <a:srgbClr val="00B050"/>
                </a:solidFill>
                <a:latin typeface="Calibri" panose="020F0502020204030204" pitchFamily="34" charset="0"/>
                <a:cs typeface="Times New Roman" panose="02020603050405020304" pitchFamily="18" charset="0"/>
              </a:rPr>
              <a:t>, 0.614830374718</a:t>
            </a:r>
          </a:p>
          <a:p>
            <a:pPr algn="just"/>
            <a:r>
              <a:rPr lang="zh-CN" altLang="en-US" kern="100" dirty="0">
                <a:solidFill>
                  <a:srgbClr val="00B050"/>
                </a:solidFill>
                <a:latin typeface="宋体" panose="02010600030101010101" pitchFamily="2" charset="-122"/>
                <a:cs typeface="Times New Roman" panose="02020603050405020304" pitchFamily="18" charset="0"/>
              </a:rPr>
              <a:t>篮球</a:t>
            </a:r>
            <a:r>
              <a:rPr lang="en-US" altLang="zh-CN" kern="100" dirty="0">
                <a:solidFill>
                  <a:srgbClr val="00B050"/>
                </a:solidFill>
                <a:latin typeface="Calibri" panose="020F0502020204030204" pitchFamily="34" charset="0"/>
                <a:cs typeface="Times New Roman" panose="02020603050405020304" pitchFamily="18" charset="0"/>
              </a:rPr>
              <a:t>, 0.610054731369</a:t>
            </a:r>
          </a:p>
          <a:p>
            <a:pPr algn="just"/>
            <a:r>
              <a:rPr lang="zh-CN" altLang="en-US" kern="100" dirty="0">
                <a:solidFill>
                  <a:srgbClr val="00B050"/>
                </a:solidFill>
                <a:latin typeface="宋体" panose="02010600030101010101" pitchFamily="2" charset="-122"/>
                <a:cs typeface="Times New Roman" panose="02020603050405020304" pitchFamily="18" charset="0"/>
              </a:rPr>
              <a:t>球队</a:t>
            </a:r>
            <a:r>
              <a:rPr lang="en-US" altLang="zh-CN" kern="100" dirty="0">
                <a:solidFill>
                  <a:srgbClr val="00B050"/>
                </a:solidFill>
                <a:latin typeface="Calibri" panose="020F0502020204030204" pitchFamily="34" charset="0"/>
                <a:cs typeface="Times New Roman" panose="02020603050405020304" pitchFamily="18" charset="0"/>
              </a:rPr>
              <a:t>, 0.564585208893</a:t>
            </a:r>
          </a:p>
          <a:p>
            <a:pPr algn="just"/>
            <a:r>
              <a:rPr lang="zh-CN" altLang="en-US" kern="100" dirty="0">
                <a:solidFill>
                  <a:srgbClr val="00B050"/>
                </a:solidFill>
                <a:latin typeface="宋体" panose="02010600030101010101" pitchFamily="2" charset="-122"/>
                <a:cs typeface="Times New Roman" panose="02020603050405020304" pitchFamily="18" charset="0"/>
              </a:rPr>
              <a:t>足球联赛</a:t>
            </a:r>
            <a:r>
              <a:rPr lang="en-US" altLang="zh-CN" kern="100" dirty="0">
                <a:solidFill>
                  <a:srgbClr val="00B050"/>
                </a:solidFill>
                <a:latin typeface="Calibri" panose="020F0502020204030204" pitchFamily="34" charset="0"/>
                <a:cs typeface="Times New Roman" panose="02020603050405020304" pitchFamily="18" charset="0"/>
              </a:rPr>
              <a:t>, 0.534838676453</a:t>
            </a:r>
          </a:p>
          <a:p>
            <a:pPr algn="just"/>
            <a:r>
              <a:rPr lang="zh-CN" altLang="en-US" kern="100" dirty="0">
                <a:solidFill>
                  <a:srgbClr val="00B050"/>
                </a:solidFill>
                <a:latin typeface="宋体" panose="02010600030101010101" pitchFamily="2" charset="-122"/>
                <a:cs typeface="Times New Roman" panose="02020603050405020304" pitchFamily="18" charset="0"/>
              </a:rPr>
              <a:t>排球</a:t>
            </a:r>
            <a:r>
              <a:rPr lang="en-US" altLang="zh-CN" kern="100" dirty="0">
                <a:solidFill>
                  <a:srgbClr val="00B050"/>
                </a:solidFill>
                <a:latin typeface="Calibri" panose="020F0502020204030204" pitchFamily="34" charset="0"/>
                <a:cs typeface="Times New Roman" panose="02020603050405020304" pitchFamily="18" charset="0"/>
              </a:rPr>
              <a:t>, 0.528177499771</a:t>
            </a:r>
          </a:p>
          <a:p>
            <a:pPr algn="just"/>
            <a:r>
              <a:rPr lang="zh-CN" altLang="en-US" kern="100" dirty="0">
                <a:solidFill>
                  <a:srgbClr val="00B050"/>
                </a:solidFill>
                <a:latin typeface="宋体" panose="02010600030101010101" pitchFamily="2" charset="-122"/>
                <a:cs typeface="Times New Roman" panose="02020603050405020304" pitchFamily="18" charset="0"/>
              </a:rPr>
              <a:t>棒球</a:t>
            </a:r>
            <a:r>
              <a:rPr lang="en-US" altLang="zh-CN" kern="100" dirty="0">
                <a:solidFill>
                  <a:srgbClr val="00B050"/>
                </a:solidFill>
                <a:latin typeface="Calibri" panose="020F0502020204030204" pitchFamily="34" charset="0"/>
                <a:cs typeface="Times New Roman" panose="02020603050405020304" pitchFamily="18" charset="0"/>
              </a:rPr>
              <a:t>, 0.526624679565</a:t>
            </a:r>
          </a:p>
          <a:p>
            <a:pPr algn="just"/>
            <a:r>
              <a:rPr lang="zh-CN" altLang="en-US" kern="100" dirty="0">
                <a:solidFill>
                  <a:srgbClr val="00B050"/>
                </a:solidFill>
                <a:latin typeface="宋体" panose="02010600030101010101" pitchFamily="2" charset="-122"/>
                <a:cs typeface="Times New Roman" panose="02020603050405020304" pitchFamily="18" charset="0"/>
              </a:rPr>
              <a:t>球员</a:t>
            </a:r>
            <a:r>
              <a:rPr lang="en-US" altLang="zh-CN" kern="100" dirty="0">
                <a:solidFill>
                  <a:srgbClr val="00B050"/>
                </a:solidFill>
                <a:latin typeface="Calibri" panose="020F0502020204030204" pitchFamily="34" charset="0"/>
                <a:cs typeface="Times New Roman" panose="02020603050405020304" pitchFamily="18" charset="0"/>
              </a:rPr>
              <a:t>, 0.520875394344</a:t>
            </a:r>
          </a:p>
          <a:p>
            <a:pPr algn="just"/>
            <a:r>
              <a:rPr lang="zh-CN" altLang="en-US" kern="100" dirty="0">
                <a:solidFill>
                  <a:srgbClr val="00B050"/>
                </a:solidFill>
                <a:latin typeface="宋体" panose="02010600030101010101" pitchFamily="2" charset="-122"/>
                <a:cs typeface="Times New Roman" panose="02020603050405020304" pitchFamily="18" charset="0"/>
              </a:rPr>
              <a:t>世界杯</a:t>
            </a:r>
            <a:r>
              <a:rPr lang="en-US" altLang="zh-CN" kern="100" dirty="0">
                <a:solidFill>
                  <a:srgbClr val="00B050"/>
                </a:solidFill>
                <a:latin typeface="Calibri" panose="020F0502020204030204" pitchFamily="34" charset="0"/>
                <a:cs typeface="Times New Roman" panose="02020603050405020304" pitchFamily="18" charset="0"/>
              </a:rPr>
              <a:t>, 0.51933246851</a:t>
            </a:r>
          </a:p>
        </p:txBody>
      </p:sp>
    </p:spTree>
    <p:extLst>
      <p:ext uri="{BB962C8B-B14F-4D97-AF65-F5344CB8AC3E}">
        <p14:creationId xmlns:p14="http://schemas.microsoft.com/office/powerpoint/2010/main" val="2588059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3" name="文本占位符 2"/>
          <p:cNvSpPr>
            <a:spLocks noGrp="1"/>
          </p:cNvSpPr>
          <p:nvPr>
            <p:ph type="body" sz="quarter" idx="14"/>
          </p:nvPr>
        </p:nvSpPr>
        <p:spPr/>
        <p:txBody>
          <a:bodyPr/>
          <a:lstStyle/>
          <a:p>
            <a:r>
              <a:rPr kumimoji="1" lang="en-US" altLang="zh-CN" dirty="0" err="1"/>
              <a:t>Fasttext</a:t>
            </a:r>
            <a:endParaRPr kumimoji="1" lang="zh-CN" altLang="en-US" dirty="0"/>
          </a:p>
        </p:txBody>
      </p:sp>
    </p:spTree>
    <p:extLst>
      <p:ext uri="{BB962C8B-B14F-4D97-AF65-F5344CB8AC3E}">
        <p14:creationId xmlns:p14="http://schemas.microsoft.com/office/powerpoint/2010/main" val="953691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3.1 </a:t>
            </a:r>
            <a:r>
              <a:rPr lang="en-US" altLang="zh-CN" dirty="0" err="1"/>
              <a:t>FastText</a:t>
            </a:r>
            <a:r>
              <a:rPr lang="zh-CN" altLang="zh-CN" dirty="0"/>
              <a:t>模型思想</a:t>
            </a:r>
            <a:endParaRPr kumimoji="1" lang="zh-CN" altLang="en-US" dirty="0"/>
          </a:p>
        </p:txBody>
      </p:sp>
      <p:sp>
        <p:nvSpPr>
          <p:cNvPr id="9" name="矩形 8">
            <a:extLst>
              <a:ext uri="{FF2B5EF4-FFF2-40B4-BE49-F238E27FC236}">
                <a16:creationId xmlns:a16="http://schemas.microsoft.com/office/drawing/2014/main" id="{571ABD19-7ADD-45C8-9630-E8AC51A1D564}"/>
              </a:ext>
            </a:extLst>
          </p:cNvPr>
          <p:cNvSpPr/>
          <p:nvPr/>
        </p:nvSpPr>
        <p:spPr>
          <a:xfrm>
            <a:off x="214504" y="1212308"/>
            <a:ext cx="4994310" cy="1200329"/>
          </a:xfrm>
          <a:prstGeom prst="rect">
            <a:avLst/>
          </a:prstGeom>
        </p:spPr>
        <p:txBody>
          <a:bodyPr wrap="square">
            <a:spAutoFit/>
          </a:bodyPr>
          <a:lstStyle/>
          <a:p>
            <a:r>
              <a:rPr lang="en-US" altLang="zh-CN" dirty="0" err="1">
                <a:solidFill>
                  <a:srgbClr val="414141"/>
                </a:solidFill>
                <a:latin typeface="Segoe UI" panose="020B0502040204020203" pitchFamily="34" charset="0"/>
                <a:ea typeface="等线" panose="02010600030101010101" pitchFamily="2" charset="-122"/>
              </a:rPr>
              <a:t>fastText</a:t>
            </a:r>
            <a:r>
              <a:rPr lang="zh-CN" altLang="zh-CN" dirty="0">
                <a:solidFill>
                  <a:srgbClr val="414141"/>
                </a:solidFill>
                <a:latin typeface="Segoe UI" panose="020B0502040204020203" pitchFamily="34" charset="0"/>
                <a:ea typeface="等线" panose="02010600030101010101" pitchFamily="2" charset="-122"/>
                <a:cs typeface="Segoe UI" panose="020B0502040204020203" pitchFamily="34" charset="0"/>
              </a:rPr>
              <a:t>模型有三层：输入层、隐含层、输出层（</a:t>
            </a:r>
            <a:r>
              <a:rPr lang="en-US" altLang="zh-CN" dirty="0">
                <a:solidFill>
                  <a:srgbClr val="414141"/>
                </a:solidFill>
                <a:latin typeface="Segoe UI" panose="020B0502040204020203" pitchFamily="34" charset="0"/>
                <a:ea typeface="等线" panose="02010600030101010101" pitchFamily="2" charset="-122"/>
              </a:rPr>
              <a:t>Hierarchical </a:t>
            </a:r>
            <a:r>
              <a:rPr lang="en-US" altLang="zh-CN" dirty="0" err="1">
                <a:solidFill>
                  <a:srgbClr val="414141"/>
                </a:solidFill>
                <a:latin typeface="Segoe UI" panose="020B0502040204020203" pitchFamily="34" charset="0"/>
                <a:ea typeface="等线" panose="02010600030101010101" pitchFamily="2" charset="-122"/>
              </a:rPr>
              <a:t>Softmax</a:t>
            </a:r>
            <a:r>
              <a:rPr lang="zh-CN" altLang="zh-CN" dirty="0">
                <a:solidFill>
                  <a:srgbClr val="414141"/>
                </a:solidFill>
                <a:latin typeface="Segoe UI" panose="020B0502040204020203" pitchFamily="34" charset="0"/>
                <a:ea typeface="等线" panose="02010600030101010101" pitchFamily="2" charset="-122"/>
                <a:cs typeface="Segoe UI" panose="020B0502040204020203" pitchFamily="34" charset="0"/>
              </a:rPr>
              <a:t>），输入是词典中所有被表示的词向量，输出都是一个特定的值，隐含层是对多个词向量的叠加平均。</a:t>
            </a:r>
            <a:endParaRPr lang="zh-CN" altLang="en-US" dirty="0"/>
          </a:p>
        </p:txBody>
      </p:sp>
      <p:pic>
        <p:nvPicPr>
          <p:cNvPr id="21" name="图片 20" descr="https://image.jiqizhixin.com/uploads/editor/baa82a46-3b94-4cd6-8eb7-c1ff7a015caf/57.jpg">
            <a:extLst>
              <a:ext uri="{FF2B5EF4-FFF2-40B4-BE49-F238E27FC236}">
                <a16:creationId xmlns:a16="http://schemas.microsoft.com/office/drawing/2014/main" id="{E37CA910-05DE-4E82-AF55-2193691C03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7819" y="2659343"/>
            <a:ext cx="4994309" cy="2986349"/>
          </a:xfrm>
          <a:prstGeom prst="rect">
            <a:avLst/>
          </a:prstGeom>
          <a:noFill/>
          <a:ln>
            <a:noFill/>
          </a:ln>
        </p:spPr>
      </p:pic>
      <p:sp>
        <p:nvSpPr>
          <p:cNvPr id="22" name="矩形 21">
            <a:extLst>
              <a:ext uri="{FF2B5EF4-FFF2-40B4-BE49-F238E27FC236}">
                <a16:creationId xmlns:a16="http://schemas.microsoft.com/office/drawing/2014/main" id="{1FCF2D0F-B5E7-4BE9-A671-45EC3B97B5E5}"/>
              </a:ext>
            </a:extLst>
          </p:cNvPr>
          <p:cNvSpPr/>
          <p:nvPr/>
        </p:nvSpPr>
        <p:spPr>
          <a:xfrm>
            <a:off x="5562600" y="1182015"/>
            <a:ext cx="6096000" cy="1477328"/>
          </a:xfrm>
          <a:prstGeom prst="rect">
            <a:avLst/>
          </a:prstGeom>
        </p:spPr>
        <p:txBody>
          <a:bodyPr>
            <a:spAutoFit/>
          </a:bodyPr>
          <a:lstStyle/>
          <a:p>
            <a:r>
              <a:rPr lang="zh-CN" altLang="en-US" dirty="0">
                <a:latin typeface="News Gothic MT" panose="020B0504020203020204" pitchFamily="34" charset="0"/>
                <a:ea typeface="等线" panose="02010600030101010101" pitchFamily="2" charset="-122"/>
                <a:cs typeface="Times New Roman" panose="02020603050405020304" pitchFamily="18" charset="0"/>
              </a:rPr>
              <a:t>在</a:t>
            </a:r>
            <a:r>
              <a:rPr lang="en-US" altLang="zh-CN" dirty="0">
                <a:latin typeface="News Gothic MT" panose="020B0504020203020204" pitchFamily="34" charset="0"/>
                <a:ea typeface="等线" panose="02010600030101010101" pitchFamily="2" charset="-122"/>
                <a:cs typeface="Times New Roman" panose="02020603050405020304" pitchFamily="18" charset="0"/>
              </a:rPr>
              <a:t>Word2vec</a:t>
            </a:r>
            <a:r>
              <a:rPr lang="zh-CN" altLang="zh-CN" dirty="0">
                <a:latin typeface="News Gothic MT" panose="020B0504020203020204" pitchFamily="34" charset="0"/>
                <a:ea typeface="等线" panose="02010600030101010101" pitchFamily="2" charset="-122"/>
                <a:cs typeface="Times New Roman" panose="02020603050405020304" pitchFamily="18" charset="0"/>
              </a:rPr>
              <a:t>中并没有利用构词的信息，例如</a:t>
            </a:r>
            <a:r>
              <a:rPr lang="en-US" altLang="zh-CN" dirty="0">
                <a:latin typeface="News Gothic MT" panose="020B0504020203020204" pitchFamily="34" charset="0"/>
                <a:ea typeface="等线" panose="02010600030101010101" pitchFamily="2" charset="-122"/>
                <a:cs typeface="Times New Roman" panose="02020603050405020304" pitchFamily="18" charset="0"/>
              </a:rPr>
              <a:t>”boy”</a:t>
            </a:r>
            <a:r>
              <a:rPr lang="zh-CN" altLang="zh-CN" dirty="0">
                <a:latin typeface="News Gothic MT" panose="020B0504020203020204" pitchFamily="34" charset="0"/>
                <a:ea typeface="等线" panose="02010600030101010101" pitchFamily="2" charset="-122"/>
                <a:cs typeface="Times New Roman" panose="02020603050405020304" pitchFamily="18" charset="0"/>
              </a:rPr>
              <a:t>和</a:t>
            </a:r>
            <a:r>
              <a:rPr lang="en-US" altLang="zh-CN" dirty="0">
                <a:latin typeface="News Gothic MT" panose="020B0504020203020204" pitchFamily="34" charset="0"/>
                <a:ea typeface="等线" panose="02010600030101010101" pitchFamily="2" charset="-122"/>
                <a:cs typeface="Times New Roman" panose="02020603050405020304" pitchFamily="18" charset="0"/>
              </a:rPr>
              <a:t>”boys”</a:t>
            </a:r>
            <a:r>
              <a:rPr lang="zh-CN" altLang="zh-CN" dirty="0">
                <a:latin typeface="News Gothic MT" panose="020B0504020203020204" pitchFamily="34" charset="0"/>
                <a:ea typeface="等线" panose="02010600030101010101" pitchFamily="2" charset="-122"/>
                <a:cs typeface="Times New Roman" panose="02020603050405020304" pitchFamily="18" charset="0"/>
              </a:rPr>
              <a:t>、</a:t>
            </a:r>
            <a:r>
              <a:rPr lang="en-US" altLang="zh-CN" dirty="0">
                <a:latin typeface="News Gothic MT" panose="020B0504020203020204" pitchFamily="34" charset="0"/>
                <a:ea typeface="等线" panose="02010600030101010101" pitchFamily="2" charset="-122"/>
                <a:cs typeface="Times New Roman" panose="02020603050405020304" pitchFamily="18" charset="0"/>
              </a:rPr>
              <a:t>”boy”</a:t>
            </a:r>
            <a:r>
              <a:rPr lang="zh-CN" altLang="zh-CN" dirty="0">
                <a:latin typeface="News Gothic MT" panose="020B0504020203020204" pitchFamily="34" charset="0"/>
                <a:ea typeface="等线" panose="02010600030101010101" pitchFamily="2" charset="-122"/>
                <a:cs typeface="Times New Roman" panose="02020603050405020304" pitchFamily="18" charset="0"/>
              </a:rPr>
              <a:t>和</a:t>
            </a:r>
            <a:r>
              <a:rPr lang="en-US" altLang="zh-CN" dirty="0">
                <a:latin typeface="News Gothic MT" panose="020B0504020203020204" pitchFamily="34" charset="0"/>
                <a:ea typeface="等线" panose="02010600030101010101" pitchFamily="2" charset="-122"/>
                <a:cs typeface="Times New Roman" panose="02020603050405020304" pitchFamily="18" charset="0"/>
              </a:rPr>
              <a:t>”boyfriend”</a:t>
            </a:r>
            <a:r>
              <a:rPr lang="zh-CN" altLang="zh-CN" dirty="0">
                <a:latin typeface="News Gothic MT" panose="020B0504020203020204" pitchFamily="34" charset="0"/>
                <a:ea typeface="等线" panose="02010600030101010101" pitchFamily="2" charset="-122"/>
                <a:cs typeface="Times New Roman" panose="02020603050405020304" pitchFamily="18" charset="0"/>
              </a:rPr>
              <a:t>。因此，</a:t>
            </a:r>
            <a:r>
              <a:rPr lang="en-US" altLang="zh-CN" dirty="0" err="1">
                <a:latin typeface="News Gothic MT" panose="020B0504020203020204" pitchFamily="34" charset="0"/>
                <a:ea typeface="等线" panose="02010600030101010101" pitchFamily="2" charset="-122"/>
                <a:cs typeface="Calibri" panose="020F0502020204030204" pitchFamily="34" charset="0"/>
              </a:rPr>
              <a:t>FastText</a:t>
            </a:r>
            <a:r>
              <a:rPr lang="zh-CN" altLang="zh-CN" dirty="0">
                <a:latin typeface="News Gothic MT" panose="020B0504020203020204" pitchFamily="34" charset="0"/>
                <a:ea typeface="等线" panose="02010600030101010101" pitchFamily="2" charset="-122"/>
                <a:cs typeface="Times New Roman" panose="02020603050405020304" pitchFamily="18" charset="0"/>
              </a:rPr>
              <a:t>提出了子词嵌入（</a:t>
            </a:r>
            <a:r>
              <a:rPr lang="en-US" altLang="zh-CN" dirty="0" err="1">
                <a:latin typeface="News Gothic MT" panose="020B0504020203020204" pitchFamily="34" charset="0"/>
                <a:ea typeface="等线" panose="02010600030101010101" pitchFamily="2" charset="-122"/>
                <a:cs typeface="Times New Roman" panose="02020603050405020304" pitchFamily="18" charset="0"/>
              </a:rPr>
              <a:t>subword</a:t>
            </a:r>
            <a:r>
              <a:rPr lang="en-US" altLang="zh-CN" dirty="0">
                <a:latin typeface="News Gothic MT" panose="020B0504020203020204" pitchFamily="34" charset="0"/>
                <a:ea typeface="等线" panose="02010600030101010101" pitchFamily="2" charset="-122"/>
                <a:cs typeface="Times New Roman" panose="02020603050405020304" pitchFamily="18" charset="0"/>
              </a:rPr>
              <a:t> embedding</a:t>
            </a:r>
            <a:r>
              <a:rPr lang="zh-CN" altLang="zh-CN" dirty="0">
                <a:latin typeface="News Gothic MT" panose="020B0504020203020204" pitchFamily="34" charset="0"/>
                <a:ea typeface="等线" panose="02010600030101010101" pitchFamily="2" charset="-122"/>
                <a:cs typeface="Times New Roman" panose="02020603050405020304" pitchFamily="18" charset="0"/>
              </a:rPr>
              <a:t>）的方法，从而试图将构词信息引入</a:t>
            </a:r>
            <a:r>
              <a:rPr lang="en-US" altLang="zh-CN" dirty="0">
                <a:latin typeface="News Gothic MT" panose="020B0504020203020204" pitchFamily="34" charset="0"/>
                <a:ea typeface="等线" panose="02010600030101010101" pitchFamily="2" charset="-122"/>
                <a:cs typeface="Times New Roman" panose="02020603050405020304" pitchFamily="18" charset="0"/>
              </a:rPr>
              <a:t>word2vec</a:t>
            </a:r>
            <a:r>
              <a:rPr lang="zh-CN" altLang="zh-CN" dirty="0">
                <a:latin typeface="News Gothic MT" panose="020B0504020203020204" pitchFamily="34" charset="0"/>
                <a:ea typeface="等线" panose="02010600030101010101" pitchFamily="2" charset="-122"/>
                <a:cs typeface="Times New Roman" panose="02020603050405020304" pitchFamily="18" charset="0"/>
              </a:rPr>
              <a:t>中的跳字模型。在</a:t>
            </a:r>
            <a:r>
              <a:rPr lang="en-US" altLang="zh-CN" dirty="0" err="1">
                <a:latin typeface="News Gothic MT" panose="020B0504020203020204" pitchFamily="34" charset="0"/>
                <a:ea typeface="等线" panose="02010600030101010101" pitchFamily="2" charset="-122"/>
                <a:cs typeface="Times New Roman" panose="02020603050405020304" pitchFamily="18" charset="0"/>
              </a:rPr>
              <a:t>FastText</a:t>
            </a:r>
            <a:r>
              <a:rPr lang="zh-CN" altLang="zh-CN" dirty="0">
                <a:latin typeface="News Gothic MT" panose="020B0504020203020204" pitchFamily="34" charset="0"/>
                <a:ea typeface="等线" panose="02010600030101010101" pitchFamily="2" charset="-122"/>
                <a:cs typeface="Times New Roman" panose="02020603050405020304" pitchFamily="18" charset="0"/>
              </a:rPr>
              <a:t>中，每个中心词被表示成子词的集合。</a:t>
            </a:r>
            <a:endParaRPr lang="zh-CN" altLang="en-US" dirty="0"/>
          </a:p>
        </p:txBody>
      </p:sp>
      <p:sp>
        <p:nvSpPr>
          <p:cNvPr id="23" name="矩形 22">
            <a:extLst>
              <a:ext uri="{FF2B5EF4-FFF2-40B4-BE49-F238E27FC236}">
                <a16:creationId xmlns:a16="http://schemas.microsoft.com/office/drawing/2014/main" id="{BBF4144F-CD37-45AF-8A9E-5C0DBAC1EF3E}"/>
              </a:ext>
            </a:extLst>
          </p:cNvPr>
          <p:cNvSpPr/>
          <p:nvPr/>
        </p:nvSpPr>
        <p:spPr>
          <a:xfrm>
            <a:off x="5562600" y="2853622"/>
            <a:ext cx="6096000" cy="2031325"/>
          </a:xfrm>
          <a:prstGeom prst="rect">
            <a:avLst/>
          </a:prstGeom>
        </p:spPr>
        <p:txBody>
          <a:bodyPr>
            <a:spAutoFit/>
          </a:bodyPr>
          <a:lstStyle/>
          <a:p>
            <a:r>
              <a:rPr lang="en-US" altLang="zh-CN" b="1" dirty="0"/>
              <a:t>N-gram</a:t>
            </a:r>
            <a:r>
              <a:rPr lang="zh-CN" altLang="zh-CN" b="1" dirty="0"/>
              <a:t>特征</a:t>
            </a:r>
            <a:endParaRPr lang="en-US" altLang="zh-CN" b="1" dirty="0"/>
          </a:p>
          <a:p>
            <a:endParaRPr lang="en-US" altLang="zh-CN" b="1" dirty="0">
              <a:latin typeface="News Gothic MT" panose="020B0504020203020204" pitchFamily="34" charset="0"/>
              <a:ea typeface="等线" panose="02010600030101010101" pitchFamily="2" charset="-122"/>
              <a:cs typeface="Times New Roman" panose="02020603050405020304" pitchFamily="18" charset="0"/>
            </a:endParaRPr>
          </a:p>
          <a:p>
            <a:r>
              <a:rPr lang="zh-CN" altLang="zh-CN" dirty="0">
                <a:latin typeface="News Gothic MT" panose="020B0504020203020204" pitchFamily="34" charset="0"/>
                <a:ea typeface="等线" panose="02010600030101010101" pitchFamily="2" charset="-122"/>
                <a:cs typeface="Times New Roman" panose="02020603050405020304" pitchFamily="18" charset="0"/>
              </a:rPr>
              <a:t>以单词</a:t>
            </a:r>
            <a:r>
              <a:rPr lang="en-US" altLang="zh-CN" dirty="0">
                <a:latin typeface="News Gothic MT" panose="020B0504020203020204" pitchFamily="34" charset="0"/>
                <a:ea typeface="等线" panose="02010600030101010101" pitchFamily="2" charset="-122"/>
                <a:cs typeface="Times New Roman" panose="02020603050405020304" pitchFamily="18" charset="0"/>
              </a:rPr>
              <a:t>“where”</a:t>
            </a:r>
            <a:r>
              <a:rPr lang="zh-CN" altLang="zh-CN" dirty="0">
                <a:latin typeface="News Gothic MT" panose="020B0504020203020204" pitchFamily="34" charset="0"/>
                <a:ea typeface="等线" panose="02010600030101010101" pitchFamily="2" charset="-122"/>
                <a:cs typeface="Times New Roman" panose="02020603050405020304" pitchFamily="18" charset="0"/>
              </a:rPr>
              <a:t>为例。首先，在单词的首尾分别添加特殊字符</a:t>
            </a:r>
            <a:r>
              <a:rPr lang="en-US" altLang="zh-CN" dirty="0">
                <a:latin typeface="News Gothic MT" panose="020B0504020203020204" pitchFamily="34" charset="0"/>
                <a:ea typeface="等线" panose="02010600030101010101" pitchFamily="2" charset="-122"/>
                <a:cs typeface="Times New Roman" panose="02020603050405020304" pitchFamily="18" charset="0"/>
              </a:rPr>
              <a:t>“&lt;”</a:t>
            </a:r>
            <a:r>
              <a:rPr lang="zh-CN" altLang="zh-CN" dirty="0">
                <a:latin typeface="News Gothic MT" panose="020B0504020203020204" pitchFamily="34" charset="0"/>
                <a:ea typeface="等线" panose="02010600030101010101" pitchFamily="2" charset="-122"/>
                <a:cs typeface="Times New Roman" panose="02020603050405020304" pitchFamily="18" charset="0"/>
              </a:rPr>
              <a:t>和</a:t>
            </a:r>
            <a:r>
              <a:rPr lang="en-US" altLang="zh-CN" dirty="0">
                <a:latin typeface="News Gothic MT" panose="020B0504020203020204" pitchFamily="34" charset="0"/>
                <a:ea typeface="等线" panose="02010600030101010101" pitchFamily="2" charset="-122"/>
                <a:cs typeface="Times New Roman" panose="02020603050405020304" pitchFamily="18" charset="0"/>
              </a:rPr>
              <a:t>“&gt;”</a:t>
            </a:r>
            <a:r>
              <a:rPr lang="zh-CN" altLang="zh-CN" dirty="0">
                <a:latin typeface="News Gothic MT" panose="020B0504020203020204" pitchFamily="34" charset="0"/>
                <a:ea typeface="等线" panose="02010600030101010101" pitchFamily="2" charset="-122"/>
                <a:cs typeface="Times New Roman" panose="02020603050405020304" pitchFamily="18" charset="0"/>
              </a:rPr>
              <a:t>以区分作为前后缀的子词。然后，将单词当成一个由字符构成的序列。例如，当</a:t>
            </a:r>
            <a:r>
              <a:rPr lang="en-US" altLang="zh-CN" i="1" dirty="0">
                <a:latin typeface="News Gothic MT" panose="020B0504020203020204" pitchFamily="34" charset="0"/>
                <a:ea typeface="等线" panose="02010600030101010101" pitchFamily="2" charset="-122"/>
                <a:cs typeface="Times New Roman" panose="02020603050405020304" pitchFamily="18" charset="0"/>
              </a:rPr>
              <a:t>n</a:t>
            </a:r>
            <a:r>
              <a:rPr lang="en-US" altLang="zh-CN" dirty="0">
                <a:latin typeface="News Gothic MT" panose="020B0504020203020204" pitchFamily="34" charset="0"/>
                <a:ea typeface="等线" panose="02010600030101010101" pitchFamily="2" charset="-122"/>
                <a:cs typeface="Times New Roman" panose="02020603050405020304" pitchFamily="18" charset="0"/>
              </a:rPr>
              <a:t>=3</a:t>
            </a:r>
            <a:r>
              <a:rPr lang="zh-CN" altLang="zh-CN" dirty="0">
                <a:latin typeface="News Gothic MT" panose="020B0504020203020204" pitchFamily="34" charset="0"/>
                <a:ea typeface="等线" panose="02010600030101010101" pitchFamily="2" charset="-122"/>
                <a:cs typeface="Times New Roman" panose="02020603050405020304" pitchFamily="18" charset="0"/>
              </a:rPr>
              <a:t>时，得到所有长度为</a:t>
            </a:r>
            <a:r>
              <a:rPr lang="en-US" altLang="zh-CN" dirty="0">
                <a:latin typeface="News Gothic MT" panose="020B0504020203020204" pitchFamily="34" charset="0"/>
                <a:ea typeface="等线" panose="02010600030101010101" pitchFamily="2" charset="-122"/>
                <a:cs typeface="Times New Roman" panose="02020603050405020304" pitchFamily="18" charset="0"/>
              </a:rPr>
              <a:t>3</a:t>
            </a:r>
            <a:r>
              <a:rPr lang="zh-CN" altLang="zh-CN" dirty="0">
                <a:latin typeface="News Gothic MT" panose="020B0504020203020204" pitchFamily="34" charset="0"/>
                <a:ea typeface="等线" panose="02010600030101010101" pitchFamily="2" charset="-122"/>
                <a:cs typeface="Times New Roman" panose="02020603050405020304" pitchFamily="18" charset="0"/>
              </a:rPr>
              <a:t>的子词：</a:t>
            </a:r>
            <a:r>
              <a:rPr lang="en-US" altLang="zh-CN" dirty="0">
                <a:latin typeface="News Gothic MT" panose="020B0504020203020204" pitchFamily="34" charset="0"/>
                <a:ea typeface="等线" panose="02010600030101010101" pitchFamily="2" charset="-122"/>
                <a:cs typeface="Times New Roman" panose="02020603050405020304" pitchFamily="18" charset="0"/>
              </a:rPr>
              <a:t>“&lt;</a:t>
            </a:r>
            <a:r>
              <a:rPr lang="en-US" altLang="zh-CN" dirty="0" err="1">
                <a:latin typeface="News Gothic MT" panose="020B0504020203020204" pitchFamily="34" charset="0"/>
                <a:ea typeface="等线" panose="02010600030101010101" pitchFamily="2" charset="-122"/>
                <a:cs typeface="Times New Roman" panose="02020603050405020304" pitchFamily="18" charset="0"/>
              </a:rPr>
              <a:t>wh</a:t>
            </a:r>
            <a:r>
              <a:rPr lang="en-US" altLang="zh-CN" dirty="0">
                <a:latin typeface="News Gothic MT" panose="020B0504020203020204" pitchFamily="34" charset="0"/>
                <a:ea typeface="等线" panose="02010600030101010101" pitchFamily="2" charset="-122"/>
                <a:cs typeface="Times New Roman" panose="02020603050405020304" pitchFamily="18" charset="0"/>
              </a:rPr>
              <a:t>”“</a:t>
            </a:r>
            <a:r>
              <a:rPr lang="en-US" altLang="zh-CN" dirty="0" err="1">
                <a:latin typeface="News Gothic MT" panose="020B0504020203020204" pitchFamily="34" charset="0"/>
                <a:ea typeface="等线" panose="02010600030101010101" pitchFamily="2" charset="-122"/>
                <a:cs typeface="Times New Roman" panose="02020603050405020304" pitchFamily="18" charset="0"/>
              </a:rPr>
              <a:t>whe</a:t>
            </a:r>
            <a:r>
              <a:rPr lang="en-US" altLang="zh-CN" dirty="0">
                <a:latin typeface="News Gothic MT" panose="020B0504020203020204" pitchFamily="34" charset="0"/>
                <a:ea typeface="等线" panose="02010600030101010101" pitchFamily="2" charset="-122"/>
                <a:cs typeface="Times New Roman" panose="02020603050405020304" pitchFamily="18" charset="0"/>
              </a:rPr>
              <a:t>”“</a:t>
            </a:r>
            <a:r>
              <a:rPr lang="en-US" altLang="zh-CN" dirty="0" err="1">
                <a:latin typeface="News Gothic MT" panose="020B0504020203020204" pitchFamily="34" charset="0"/>
                <a:ea typeface="等线" panose="02010600030101010101" pitchFamily="2" charset="-122"/>
                <a:cs typeface="Times New Roman" panose="02020603050405020304" pitchFamily="18" charset="0"/>
              </a:rPr>
              <a:t>her”“ere”“re</a:t>
            </a:r>
            <a:r>
              <a:rPr lang="en-US" altLang="zh-CN" dirty="0">
                <a:latin typeface="News Gothic MT" panose="020B0504020203020204" pitchFamily="34" charset="0"/>
                <a:ea typeface="等线" panose="02010600030101010101" pitchFamily="2" charset="-122"/>
                <a:cs typeface="Times New Roman" panose="02020603050405020304" pitchFamily="18" charset="0"/>
              </a:rPr>
              <a:t>&gt;”</a:t>
            </a:r>
            <a:r>
              <a:rPr lang="zh-CN" altLang="zh-CN" dirty="0">
                <a:latin typeface="News Gothic MT" panose="020B0504020203020204" pitchFamily="34" charset="0"/>
                <a:ea typeface="等线" panose="02010600030101010101" pitchFamily="2" charset="-122"/>
                <a:cs typeface="Times New Roman" panose="02020603050405020304" pitchFamily="18" charset="0"/>
              </a:rPr>
              <a:t>以及特殊子词</a:t>
            </a:r>
            <a:r>
              <a:rPr lang="en-US" altLang="zh-CN" dirty="0">
                <a:latin typeface="News Gothic MT" panose="020B0504020203020204" pitchFamily="34" charset="0"/>
                <a:ea typeface="等线" panose="02010600030101010101" pitchFamily="2" charset="-122"/>
                <a:cs typeface="Times New Roman" panose="02020603050405020304" pitchFamily="18" charset="0"/>
              </a:rPr>
              <a:t>“&lt;where&gt;”</a:t>
            </a:r>
            <a:r>
              <a:rPr lang="zh-CN" altLang="zh-CN" dirty="0">
                <a:latin typeface="News Gothic MT" panose="020B0504020203020204" pitchFamily="34" charset="0"/>
                <a:ea typeface="等线" panose="02010600030101010101" pitchFamily="2"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40954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6C7F2E-60E3-49F6-AD11-D299B416588F}"/>
              </a:ext>
            </a:extLst>
          </p:cNvPr>
          <p:cNvSpPr>
            <a:spLocks noGrp="1"/>
          </p:cNvSpPr>
          <p:nvPr>
            <p:ph type="body" sz="quarter" idx="10"/>
          </p:nvPr>
        </p:nvSpPr>
        <p:spPr/>
        <p:txBody>
          <a:bodyPr/>
          <a:lstStyle/>
          <a:p>
            <a:r>
              <a:rPr lang="en-US" altLang="zh-CN" dirty="0"/>
              <a:t>3.2 </a:t>
            </a:r>
            <a:r>
              <a:rPr lang="en-US" altLang="zh-CN" dirty="0" err="1"/>
              <a:t>Fasttext</a:t>
            </a:r>
            <a:r>
              <a:rPr lang="zh-CN" altLang="en-US" dirty="0"/>
              <a:t>实验</a:t>
            </a:r>
          </a:p>
        </p:txBody>
      </p:sp>
      <p:sp>
        <p:nvSpPr>
          <p:cNvPr id="3" name="矩形 2">
            <a:extLst>
              <a:ext uri="{FF2B5EF4-FFF2-40B4-BE49-F238E27FC236}">
                <a16:creationId xmlns:a16="http://schemas.microsoft.com/office/drawing/2014/main" id="{0ADFD206-6E58-45F1-B8E9-098567B09960}"/>
              </a:ext>
            </a:extLst>
          </p:cNvPr>
          <p:cNvSpPr/>
          <p:nvPr/>
        </p:nvSpPr>
        <p:spPr>
          <a:xfrm>
            <a:off x="-138793" y="1137618"/>
            <a:ext cx="6096000" cy="1200329"/>
          </a:xfrm>
          <a:prstGeom prst="rect">
            <a:avLst/>
          </a:prstGeom>
        </p:spPr>
        <p:txBody>
          <a:bodyPr>
            <a:spAutoFit/>
          </a:bodyPr>
          <a:lstStyle/>
          <a:p>
            <a:pPr marL="342900">
              <a:spcAft>
                <a:spcPts val="0"/>
              </a:spcAft>
            </a:pPr>
            <a:r>
              <a:rPr lang="zh-CN" altLang="en-US" dirty="0">
                <a:latin typeface="News Gothic MT" panose="020B0504020203020204" pitchFamily="34" charset="0"/>
                <a:cs typeface="Calibri" panose="020F0502020204030204" pitchFamily="34" charset="0"/>
              </a:rPr>
              <a:t>由于</a:t>
            </a:r>
            <a:r>
              <a:rPr lang="en-US" altLang="zh-CN" dirty="0" err="1">
                <a:latin typeface="News Gothic MT" panose="020B0504020203020204" pitchFamily="34" charset="0"/>
                <a:cs typeface="Calibri" panose="020F0502020204030204" pitchFamily="34" charset="0"/>
              </a:rPr>
              <a:t>fasttext</a:t>
            </a:r>
            <a:r>
              <a:rPr lang="zh-CN" altLang="en-US" dirty="0">
                <a:latin typeface="News Gothic MT" panose="020B0504020203020204" pitchFamily="34" charset="0"/>
                <a:cs typeface="Calibri" panose="020F0502020204030204" pitchFamily="34" charset="0"/>
              </a:rPr>
              <a:t>与</a:t>
            </a:r>
            <a:r>
              <a:rPr lang="en-US" altLang="zh-CN" dirty="0">
                <a:latin typeface="News Gothic MT" panose="020B0504020203020204" pitchFamily="34" charset="0"/>
                <a:cs typeface="Calibri" panose="020F0502020204030204" pitchFamily="34" charset="0"/>
              </a:rPr>
              <a:t>word2vec</a:t>
            </a:r>
            <a:r>
              <a:rPr lang="zh-CN" altLang="en-US" dirty="0">
                <a:latin typeface="News Gothic MT" panose="020B0504020203020204" pitchFamily="34" charset="0"/>
                <a:cs typeface="Calibri" panose="020F0502020204030204" pitchFamily="34" charset="0"/>
              </a:rPr>
              <a:t>实验过程</a:t>
            </a:r>
            <a:endParaRPr lang="en-US" altLang="zh-CN" dirty="0">
              <a:latin typeface="News Gothic MT" panose="020B0504020203020204" pitchFamily="34" charset="0"/>
              <a:cs typeface="Calibri" panose="020F0502020204030204" pitchFamily="34" charset="0"/>
            </a:endParaRPr>
          </a:p>
          <a:p>
            <a:pPr marL="342900">
              <a:spcAft>
                <a:spcPts val="0"/>
              </a:spcAft>
            </a:pPr>
            <a:r>
              <a:rPr lang="zh-CN" altLang="en-US" dirty="0">
                <a:latin typeface="News Gothic MT" panose="020B0504020203020204" pitchFamily="34" charset="0"/>
                <a:cs typeface="Calibri" panose="020F0502020204030204" pitchFamily="34" charset="0"/>
              </a:rPr>
              <a:t>基本一致，所以省略描述</a:t>
            </a:r>
            <a:endParaRPr lang="en-US" altLang="zh-CN" dirty="0">
              <a:latin typeface="News Gothic MT" panose="020B0504020203020204" pitchFamily="34" charset="0"/>
              <a:cs typeface="Calibri" panose="020F0502020204030204" pitchFamily="34" charset="0"/>
            </a:endParaRPr>
          </a:p>
          <a:p>
            <a:pPr marL="342900">
              <a:spcAft>
                <a:spcPts val="0"/>
              </a:spcAft>
            </a:pPr>
            <a:r>
              <a:rPr lang="zh-CN" altLang="zh-CN" dirty="0">
                <a:latin typeface="News Gothic MT" panose="020B0504020203020204" pitchFamily="34" charset="0"/>
                <a:cs typeface="Calibri" panose="020F0502020204030204" pitchFamily="34" charset="0"/>
              </a:rPr>
              <a:t>（</a:t>
            </a:r>
            <a:r>
              <a:rPr lang="en-US" altLang="zh-CN" dirty="0">
                <a:latin typeface="News Gothic MT" panose="020B0504020203020204" pitchFamily="34" charset="0"/>
                <a:cs typeface="Calibri" panose="020F0502020204030204" pitchFamily="34" charset="0"/>
              </a:rPr>
              <a:t>1</a:t>
            </a:r>
            <a:r>
              <a:rPr lang="zh-CN" altLang="zh-CN" dirty="0">
                <a:latin typeface="News Gothic MT" panose="020B0504020203020204" pitchFamily="34" charset="0"/>
                <a:cs typeface="Calibri" panose="020F0502020204030204" pitchFamily="34" charset="0"/>
              </a:rPr>
              <a:t>）计算两个词之间的相似度</a:t>
            </a:r>
            <a:endParaRPr lang="en-US" altLang="zh-CN" dirty="0">
              <a:latin typeface="News Gothic MT" panose="020B0504020203020204" pitchFamily="34" charset="0"/>
              <a:cs typeface="Calibri" panose="020F0502020204030204" pitchFamily="34" charset="0"/>
            </a:endParaRPr>
          </a:p>
          <a:p>
            <a:pPr marL="342900">
              <a:spcAft>
                <a:spcPts val="0"/>
              </a:spcAft>
            </a:pPr>
            <a:r>
              <a:rPr lang="zh-CN" altLang="en-US" dirty="0">
                <a:latin typeface="News Gothic MT" panose="020B0504020203020204" pitchFamily="34" charset="0"/>
                <a:cs typeface="Calibri" panose="020F0502020204030204" pitchFamily="34" charset="0"/>
              </a:rPr>
              <a:t>结果如下：</a:t>
            </a:r>
            <a:endParaRPr lang="en-US" altLang="zh-CN" dirty="0">
              <a:latin typeface="News Gothic MT" panose="020B0504020203020204" pitchFamily="34" charset="0"/>
              <a:cs typeface="Calibri" panose="020F0502020204030204" pitchFamily="34" charset="0"/>
            </a:endParaRPr>
          </a:p>
        </p:txBody>
      </p:sp>
      <p:sp>
        <p:nvSpPr>
          <p:cNvPr id="5" name="矩形 4">
            <a:extLst>
              <a:ext uri="{FF2B5EF4-FFF2-40B4-BE49-F238E27FC236}">
                <a16:creationId xmlns:a16="http://schemas.microsoft.com/office/drawing/2014/main" id="{54A34268-E8DE-4C3D-86E1-F46A6E37E80F}"/>
              </a:ext>
            </a:extLst>
          </p:cNvPr>
          <p:cNvSpPr/>
          <p:nvPr/>
        </p:nvSpPr>
        <p:spPr>
          <a:xfrm>
            <a:off x="4109356" y="1352939"/>
            <a:ext cx="6096000" cy="646331"/>
          </a:xfrm>
          <a:prstGeom prst="rect">
            <a:avLst/>
          </a:prstGeom>
        </p:spPr>
        <p:txBody>
          <a:bodyPr>
            <a:spAutoFit/>
          </a:bodyPr>
          <a:lstStyle/>
          <a:p>
            <a:pPr marL="342900" indent="152400">
              <a:spcAft>
                <a:spcPts val="0"/>
              </a:spcAft>
            </a:pPr>
            <a:r>
              <a:rPr lang="en-US" altLang="zh-CN" dirty="0">
                <a:latin typeface="News Gothic MT" panose="020B0504020203020204" pitchFamily="34" charset="0"/>
                <a:cs typeface="Calibri" panose="020F0502020204030204" pitchFamily="34" charset="0"/>
              </a:rPr>
              <a:t>(2) </a:t>
            </a:r>
            <a:r>
              <a:rPr lang="zh-CN" altLang="zh-CN" dirty="0">
                <a:latin typeface="News Gothic MT" panose="020B0504020203020204" pitchFamily="34" charset="0"/>
                <a:cs typeface="Calibri" panose="020F0502020204030204" pitchFamily="34" charset="0"/>
              </a:rPr>
              <a:t>求得某个词的一些相似词</a:t>
            </a:r>
            <a:endParaRPr lang="en-US" altLang="zh-CN" dirty="0">
              <a:latin typeface="News Gothic MT" panose="020B0504020203020204" pitchFamily="34" charset="0"/>
              <a:cs typeface="Calibri" panose="020F0502020204030204" pitchFamily="34" charset="0"/>
            </a:endParaRPr>
          </a:p>
          <a:p>
            <a:pPr marL="342900" indent="152400">
              <a:spcAft>
                <a:spcPts val="0"/>
              </a:spcAft>
            </a:pPr>
            <a:r>
              <a:rPr lang="en-US" altLang="zh-CN" dirty="0">
                <a:latin typeface="News Gothic MT" panose="020B0504020203020204" pitchFamily="34" charset="0"/>
                <a:cs typeface="Calibri" panose="020F0502020204030204" pitchFamily="34" charset="0"/>
              </a:rPr>
              <a:t>	</a:t>
            </a:r>
            <a:r>
              <a:rPr lang="zh-CN" altLang="en-US" dirty="0">
                <a:latin typeface="News Gothic MT" panose="020B0504020203020204" pitchFamily="34" charset="0"/>
                <a:cs typeface="Calibri" panose="020F0502020204030204" pitchFamily="34" charset="0"/>
              </a:rPr>
              <a:t>以“男人”和“运动”为例</a:t>
            </a:r>
            <a:endParaRPr lang="zh-CN" altLang="zh-CN" dirty="0">
              <a:latin typeface="宋体" panose="02010600030101010101" pitchFamily="2" charset="-122"/>
              <a:cs typeface="宋体" panose="02010600030101010101" pitchFamily="2" charset="-122"/>
            </a:endParaRPr>
          </a:p>
        </p:txBody>
      </p:sp>
      <p:sp>
        <p:nvSpPr>
          <p:cNvPr id="6" name="矩形 5">
            <a:extLst>
              <a:ext uri="{FF2B5EF4-FFF2-40B4-BE49-F238E27FC236}">
                <a16:creationId xmlns:a16="http://schemas.microsoft.com/office/drawing/2014/main" id="{7C501284-F739-4EDC-8236-B60F7BAC0418}"/>
              </a:ext>
            </a:extLst>
          </p:cNvPr>
          <p:cNvSpPr/>
          <p:nvPr/>
        </p:nvSpPr>
        <p:spPr>
          <a:xfrm>
            <a:off x="4517571" y="2042574"/>
            <a:ext cx="4047252" cy="3416320"/>
          </a:xfrm>
          <a:prstGeom prst="rect">
            <a:avLst/>
          </a:prstGeom>
        </p:spPr>
        <p:txBody>
          <a:bodyPr wrap="square">
            <a:spAutoFit/>
          </a:bodyPr>
          <a:lstStyle/>
          <a:p>
            <a:r>
              <a:rPr lang="en-US" altLang="zh-CN" dirty="0">
                <a:solidFill>
                  <a:srgbClr val="00B050"/>
                </a:solidFill>
              </a:rPr>
              <a:t>model3.wv.similar_by_word('</a:t>
            </a:r>
            <a:r>
              <a:rPr lang="zh-CN" altLang="en-US" dirty="0">
                <a:solidFill>
                  <a:srgbClr val="00B050"/>
                </a:solidFill>
              </a:rPr>
              <a:t>男人</a:t>
            </a:r>
            <a:r>
              <a:rPr lang="en-US" altLang="zh-CN" dirty="0">
                <a:solidFill>
                  <a:srgbClr val="00B050"/>
                </a:solidFill>
              </a:rPr>
              <a:t>')</a:t>
            </a:r>
          </a:p>
          <a:p>
            <a:r>
              <a:rPr lang="en-US" altLang="zh-CN" dirty="0">
                <a:solidFill>
                  <a:srgbClr val="00B050"/>
                </a:solidFill>
              </a:rPr>
              <a:t>Out[55]: </a:t>
            </a:r>
          </a:p>
          <a:p>
            <a:r>
              <a:rPr lang="en-US" altLang="zh-CN" dirty="0">
                <a:solidFill>
                  <a:srgbClr val="00B050"/>
                </a:solidFill>
              </a:rPr>
              <a:t>[('</a:t>
            </a:r>
            <a:r>
              <a:rPr lang="zh-CN" altLang="en-US" dirty="0">
                <a:solidFill>
                  <a:srgbClr val="00B050"/>
                </a:solidFill>
              </a:rPr>
              <a:t>男人篇</a:t>
            </a:r>
            <a:r>
              <a:rPr lang="en-US" altLang="zh-CN" dirty="0">
                <a:solidFill>
                  <a:srgbClr val="00B050"/>
                </a:solidFill>
              </a:rPr>
              <a:t>', 0.921768307685852),</a:t>
            </a:r>
          </a:p>
          <a:p>
            <a:r>
              <a:rPr lang="en-US" altLang="zh-CN" dirty="0">
                <a:solidFill>
                  <a:srgbClr val="00B050"/>
                </a:solidFill>
              </a:rPr>
              <a:t> ('</a:t>
            </a:r>
            <a:r>
              <a:rPr lang="zh-CN" altLang="en-US" dirty="0">
                <a:solidFill>
                  <a:srgbClr val="00B050"/>
                </a:solidFill>
              </a:rPr>
              <a:t>女人</a:t>
            </a:r>
            <a:r>
              <a:rPr lang="en-US" altLang="zh-CN" dirty="0">
                <a:solidFill>
                  <a:srgbClr val="00B050"/>
                </a:solidFill>
              </a:rPr>
              <a:t>', 0.9042782187461853),</a:t>
            </a:r>
          </a:p>
          <a:p>
            <a:r>
              <a:rPr lang="en-US" altLang="zh-CN" dirty="0">
                <a:solidFill>
                  <a:srgbClr val="00B050"/>
                </a:solidFill>
              </a:rPr>
              <a:t> ('</a:t>
            </a:r>
            <a:r>
              <a:rPr lang="zh-CN" altLang="en-US" dirty="0">
                <a:solidFill>
                  <a:srgbClr val="00B050"/>
                </a:solidFill>
              </a:rPr>
              <a:t>沙上区</a:t>
            </a:r>
            <a:r>
              <a:rPr lang="en-US" altLang="zh-CN" dirty="0">
                <a:solidFill>
                  <a:srgbClr val="00B050"/>
                </a:solidFill>
              </a:rPr>
              <a:t>', 0.9030902981758118),</a:t>
            </a:r>
          </a:p>
          <a:p>
            <a:r>
              <a:rPr lang="en-US" altLang="zh-CN" dirty="0">
                <a:solidFill>
                  <a:srgbClr val="00B050"/>
                </a:solidFill>
              </a:rPr>
              <a:t> ('</a:t>
            </a:r>
            <a:r>
              <a:rPr lang="zh-CN" altLang="en-US" dirty="0">
                <a:solidFill>
                  <a:srgbClr val="00B050"/>
                </a:solidFill>
              </a:rPr>
              <a:t>蹄锐克</a:t>
            </a:r>
            <a:r>
              <a:rPr lang="en-US" altLang="zh-CN" dirty="0">
                <a:solidFill>
                  <a:srgbClr val="00B050"/>
                </a:solidFill>
              </a:rPr>
              <a:t>', 0.8763260841369629),</a:t>
            </a:r>
          </a:p>
          <a:p>
            <a:r>
              <a:rPr lang="en-US" altLang="zh-CN" dirty="0">
                <a:solidFill>
                  <a:srgbClr val="00B050"/>
                </a:solidFill>
              </a:rPr>
              <a:t> ('</a:t>
            </a:r>
            <a:r>
              <a:rPr lang="zh-CN" altLang="en-US" dirty="0">
                <a:solidFill>
                  <a:srgbClr val="00B050"/>
                </a:solidFill>
              </a:rPr>
              <a:t>如膏</a:t>
            </a:r>
            <a:r>
              <a:rPr lang="en-US" altLang="zh-CN" dirty="0">
                <a:solidFill>
                  <a:srgbClr val="00B050"/>
                </a:solidFill>
              </a:rPr>
              <a:t>', 0.8623446822166443),</a:t>
            </a:r>
          </a:p>
          <a:p>
            <a:r>
              <a:rPr lang="en-US" altLang="zh-CN" dirty="0">
                <a:solidFill>
                  <a:srgbClr val="00B050"/>
                </a:solidFill>
              </a:rPr>
              <a:t> ('</a:t>
            </a:r>
            <a:r>
              <a:rPr lang="zh-CN" altLang="en-US" dirty="0">
                <a:solidFill>
                  <a:srgbClr val="00B050"/>
                </a:solidFill>
              </a:rPr>
              <a:t>男人婆</a:t>
            </a:r>
            <a:r>
              <a:rPr lang="en-US" altLang="zh-CN" dirty="0">
                <a:solidFill>
                  <a:srgbClr val="00B050"/>
                </a:solidFill>
              </a:rPr>
              <a:t>', 0.8467969298362732),</a:t>
            </a:r>
          </a:p>
          <a:p>
            <a:r>
              <a:rPr lang="en-US" altLang="zh-CN" dirty="0">
                <a:solidFill>
                  <a:srgbClr val="00B050"/>
                </a:solidFill>
              </a:rPr>
              <a:t> ('</a:t>
            </a:r>
            <a:r>
              <a:rPr lang="zh-CN" altLang="en-US" dirty="0">
                <a:solidFill>
                  <a:srgbClr val="00B050"/>
                </a:solidFill>
              </a:rPr>
              <a:t>男人味</a:t>
            </a:r>
            <a:r>
              <a:rPr lang="en-US" altLang="zh-CN" dirty="0">
                <a:solidFill>
                  <a:srgbClr val="00B050"/>
                </a:solidFill>
              </a:rPr>
              <a:t>', 0.8362380862236023),</a:t>
            </a:r>
          </a:p>
          <a:p>
            <a:r>
              <a:rPr lang="en-US" altLang="zh-CN" dirty="0">
                <a:solidFill>
                  <a:srgbClr val="00B050"/>
                </a:solidFill>
              </a:rPr>
              <a:t> ('</a:t>
            </a:r>
            <a:r>
              <a:rPr lang="zh-CN" altLang="en-US" dirty="0">
                <a:solidFill>
                  <a:srgbClr val="00B050"/>
                </a:solidFill>
              </a:rPr>
              <a:t>咒法</a:t>
            </a:r>
            <a:r>
              <a:rPr lang="en-US" altLang="zh-CN" dirty="0">
                <a:solidFill>
                  <a:srgbClr val="00B050"/>
                </a:solidFill>
              </a:rPr>
              <a:t>', 0.8313621282577515),</a:t>
            </a:r>
          </a:p>
          <a:p>
            <a:r>
              <a:rPr lang="en-US" altLang="zh-CN" dirty="0">
                <a:solidFill>
                  <a:srgbClr val="00B050"/>
                </a:solidFill>
              </a:rPr>
              <a:t> ('</a:t>
            </a:r>
            <a:r>
              <a:rPr lang="zh-CN" altLang="en-US" dirty="0">
                <a:solidFill>
                  <a:srgbClr val="00B050"/>
                </a:solidFill>
              </a:rPr>
              <a:t>女人篇</a:t>
            </a:r>
            <a:r>
              <a:rPr lang="en-US" altLang="zh-CN" dirty="0">
                <a:solidFill>
                  <a:srgbClr val="00B050"/>
                </a:solidFill>
              </a:rPr>
              <a:t>', 0.8285409212112427),</a:t>
            </a:r>
          </a:p>
          <a:p>
            <a:r>
              <a:rPr lang="en-US" altLang="zh-CN" dirty="0">
                <a:solidFill>
                  <a:srgbClr val="00B050"/>
                </a:solidFill>
              </a:rPr>
              <a:t> ('</a:t>
            </a:r>
            <a:r>
              <a:rPr lang="zh-CN" altLang="en-US" dirty="0">
                <a:solidFill>
                  <a:srgbClr val="00B050"/>
                </a:solidFill>
              </a:rPr>
              <a:t>单身男人</a:t>
            </a:r>
            <a:r>
              <a:rPr lang="en-US" altLang="zh-CN" dirty="0">
                <a:solidFill>
                  <a:srgbClr val="00B050"/>
                </a:solidFill>
              </a:rPr>
              <a:t>', 0.8165850639343262)]</a:t>
            </a:r>
          </a:p>
        </p:txBody>
      </p:sp>
      <p:sp>
        <p:nvSpPr>
          <p:cNvPr id="7" name="矩形 6">
            <a:extLst>
              <a:ext uri="{FF2B5EF4-FFF2-40B4-BE49-F238E27FC236}">
                <a16:creationId xmlns:a16="http://schemas.microsoft.com/office/drawing/2014/main" id="{B563E914-A415-4BA3-BA2C-539633D2D500}"/>
              </a:ext>
            </a:extLst>
          </p:cNvPr>
          <p:cNvSpPr/>
          <p:nvPr/>
        </p:nvSpPr>
        <p:spPr>
          <a:xfrm>
            <a:off x="8210060" y="1999270"/>
            <a:ext cx="4047253" cy="3416320"/>
          </a:xfrm>
          <a:prstGeom prst="rect">
            <a:avLst/>
          </a:prstGeom>
        </p:spPr>
        <p:txBody>
          <a:bodyPr wrap="square">
            <a:spAutoFit/>
          </a:bodyPr>
          <a:lstStyle/>
          <a:p>
            <a:r>
              <a:rPr lang="en-US" altLang="zh-CN" dirty="0">
                <a:solidFill>
                  <a:srgbClr val="00B050"/>
                </a:solidFill>
              </a:rPr>
              <a:t>model3.wv.similar_by_word('</a:t>
            </a:r>
            <a:r>
              <a:rPr lang="zh-CN" altLang="en-US" dirty="0">
                <a:solidFill>
                  <a:srgbClr val="00B050"/>
                </a:solidFill>
              </a:rPr>
              <a:t>足球</a:t>
            </a:r>
            <a:r>
              <a:rPr lang="en-US" altLang="zh-CN" dirty="0">
                <a:solidFill>
                  <a:srgbClr val="00B050"/>
                </a:solidFill>
              </a:rPr>
              <a:t>')</a:t>
            </a:r>
          </a:p>
          <a:p>
            <a:r>
              <a:rPr lang="en-US" altLang="zh-CN" dirty="0">
                <a:solidFill>
                  <a:srgbClr val="00B050"/>
                </a:solidFill>
              </a:rPr>
              <a:t>Out[58]: </a:t>
            </a:r>
          </a:p>
          <a:p>
            <a:r>
              <a:rPr lang="en-US" altLang="zh-CN" dirty="0">
                <a:solidFill>
                  <a:srgbClr val="00B050"/>
                </a:solidFill>
              </a:rPr>
              <a:t>[('</a:t>
            </a:r>
            <a:r>
              <a:rPr lang="zh-CN" altLang="en-US" dirty="0">
                <a:solidFill>
                  <a:srgbClr val="00B050"/>
                </a:solidFill>
              </a:rPr>
              <a:t>足球圈</a:t>
            </a:r>
            <a:r>
              <a:rPr lang="en-US" altLang="zh-CN" dirty="0">
                <a:solidFill>
                  <a:srgbClr val="00B050"/>
                </a:solidFill>
              </a:rPr>
              <a:t>', 0.8819537162780762),</a:t>
            </a:r>
          </a:p>
          <a:p>
            <a:r>
              <a:rPr lang="en-US" altLang="zh-CN" dirty="0">
                <a:solidFill>
                  <a:srgbClr val="00B050"/>
                </a:solidFill>
              </a:rPr>
              <a:t> ('</a:t>
            </a:r>
            <a:r>
              <a:rPr lang="zh-CN" altLang="en-US" dirty="0">
                <a:solidFill>
                  <a:srgbClr val="00B050"/>
                </a:solidFill>
              </a:rPr>
              <a:t>足球报</a:t>
            </a:r>
            <a:r>
              <a:rPr lang="en-US" altLang="zh-CN" dirty="0">
                <a:solidFill>
                  <a:srgbClr val="00B050"/>
                </a:solidFill>
              </a:rPr>
              <a:t>', 0.8743271231651306),</a:t>
            </a:r>
          </a:p>
          <a:p>
            <a:r>
              <a:rPr lang="en-US" altLang="zh-CN" dirty="0">
                <a:solidFill>
                  <a:srgbClr val="00B050"/>
                </a:solidFill>
              </a:rPr>
              <a:t> ('</a:t>
            </a:r>
            <a:r>
              <a:rPr lang="zh-CN" altLang="en-US" dirty="0">
                <a:solidFill>
                  <a:srgbClr val="00B050"/>
                </a:solidFill>
              </a:rPr>
              <a:t>足球网</a:t>
            </a:r>
            <a:r>
              <a:rPr lang="en-US" altLang="zh-CN" dirty="0">
                <a:solidFill>
                  <a:srgbClr val="00B050"/>
                </a:solidFill>
              </a:rPr>
              <a:t>', 0.8695612549781799),</a:t>
            </a:r>
          </a:p>
          <a:p>
            <a:r>
              <a:rPr lang="en-US" altLang="zh-CN" dirty="0">
                <a:solidFill>
                  <a:srgbClr val="00B050"/>
                </a:solidFill>
              </a:rPr>
              <a:t> ('</a:t>
            </a:r>
            <a:r>
              <a:rPr lang="zh-CN" altLang="en-US" dirty="0">
                <a:solidFill>
                  <a:srgbClr val="00B050"/>
                </a:solidFill>
              </a:rPr>
              <a:t>足球城</a:t>
            </a:r>
            <a:r>
              <a:rPr lang="en-US" altLang="zh-CN" dirty="0">
                <a:solidFill>
                  <a:srgbClr val="00B050"/>
                </a:solidFill>
              </a:rPr>
              <a:t>', 0.8682447671890259),</a:t>
            </a:r>
          </a:p>
          <a:p>
            <a:r>
              <a:rPr lang="en-US" altLang="zh-CN" dirty="0">
                <a:solidFill>
                  <a:srgbClr val="00B050"/>
                </a:solidFill>
              </a:rPr>
              <a:t> ('</a:t>
            </a:r>
            <a:r>
              <a:rPr lang="zh-CN" altLang="en-US" dirty="0">
                <a:solidFill>
                  <a:srgbClr val="00B050"/>
                </a:solidFill>
              </a:rPr>
              <a:t>亚西西</a:t>
            </a:r>
            <a:r>
              <a:rPr lang="en-US" altLang="zh-CN" dirty="0">
                <a:solidFill>
                  <a:srgbClr val="00B050"/>
                </a:solidFill>
              </a:rPr>
              <a:t>', 0.8595914840698242),</a:t>
            </a:r>
          </a:p>
          <a:p>
            <a:r>
              <a:rPr lang="en-US" altLang="zh-CN" dirty="0">
                <a:solidFill>
                  <a:srgbClr val="00B050"/>
                </a:solidFill>
              </a:rPr>
              <a:t> ('</a:t>
            </a:r>
            <a:r>
              <a:rPr lang="zh-CN" altLang="en-US" dirty="0">
                <a:solidFill>
                  <a:srgbClr val="00B050"/>
                </a:solidFill>
              </a:rPr>
              <a:t>足球迷</a:t>
            </a:r>
            <a:r>
              <a:rPr lang="en-US" altLang="zh-CN" dirty="0">
                <a:solidFill>
                  <a:srgbClr val="00B050"/>
                </a:solidFill>
              </a:rPr>
              <a:t>', 0.8345967531204224),</a:t>
            </a:r>
          </a:p>
          <a:p>
            <a:r>
              <a:rPr lang="en-US" altLang="zh-CN" dirty="0">
                <a:solidFill>
                  <a:srgbClr val="00B050"/>
                </a:solidFill>
              </a:rPr>
              <a:t> ('</a:t>
            </a:r>
            <a:r>
              <a:rPr lang="zh-CN" altLang="en-US" dirty="0">
                <a:solidFill>
                  <a:srgbClr val="00B050"/>
                </a:solidFill>
              </a:rPr>
              <a:t>足球界</a:t>
            </a:r>
            <a:r>
              <a:rPr lang="en-US" altLang="zh-CN" dirty="0">
                <a:solidFill>
                  <a:srgbClr val="00B050"/>
                </a:solidFill>
              </a:rPr>
              <a:t>', 0.8279790878295898),</a:t>
            </a:r>
          </a:p>
          <a:p>
            <a:r>
              <a:rPr lang="en-US" altLang="zh-CN" dirty="0">
                <a:solidFill>
                  <a:srgbClr val="00B050"/>
                </a:solidFill>
              </a:rPr>
              <a:t> ('</a:t>
            </a:r>
            <a:r>
              <a:rPr lang="zh-CN" altLang="en-US" dirty="0">
                <a:solidFill>
                  <a:srgbClr val="00B050"/>
                </a:solidFill>
              </a:rPr>
              <a:t>足球资讯</a:t>
            </a:r>
            <a:r>
              <a:rPr lang="en-US" altLang="zh-CN" dirty="0">
                <a:solidFill>
                  <a:srgbClr val="00B050"/>
                </a:solidFill>
              </a:rPr>
              <a:t>', 0.8260725736618042),</a:t>
            </a:r>
          </a:p>
          <a:p>
            <a:r>
              <a:rPr lang="en-US" altLang="zh-CN" dirty="0">
                <a:solidFill>
                  <a:srgbClr val="00B050"/>
                </a:solidFill>
              </a:rPr>
              <a:t> ('</a:t>
            </a:r>
            <a:r>
              <a:rPr lang="zh-CN" altLang="en-US" dirty="0">
                <a:solidFill>
                  <a:srgbClr val="00B050"/>
                </a:solidFill>
              </a:rPr>
              <a:t>足球鞋</a:t>
            </a:r>
            <a:r>
              <a:rPr lang="en-US" altLang="zh-CN" dirty="0">
                <a:solidFill>
                  <a:srgbClr val="00B050"/>
                </a:solidFill>
              </a:rPr>
              <a:t>', 0.8132565021514893),</a:t>
            </a:r>
          </a:p>
          <a:p>
            <a:r>
              <a:rPr lang="en-US" altLang="zh-CN" dirty="0">
                <a:solidFill>
                  <a:srgbClr val="00B050"/>
                </a:solidFill>
              </a:rPr>
              <a:t> ('</a:t>
            </a:r>
            <a:r>
              <a:rPr lang="zh-CN" altLang="en-US" dirty="0">
                <a:solidFill>
                  <a:srgbClr val="00B050"/>
                </a:solidFill>
              </a:rPr>
              <a:t>足球博彩</a:t>
            </a:r>
            <a:r>
              <a:rPr lang="en-US" altLang="zh-CN" dirty="0">
                <a:solidFill>
                  <a:srgbClr val="00B050"/>
                </a:solidFill>
              </a:rPr>
              <a:t>', 0.8052051663398743)]</a:t>
            </a:r>
          </a:p>
        </p:txBody>
      </p:sp>
      <p:sp>
        <p:nvSpPr>
          <p:cNvPr id="8" name="矩形 7">
            <a:extLst>
              <a:ext uri="{FF2B5EF4-FFF2-40B4-BE49-F238E27FC236}">
                <a16:creationId xmlns:a16="http://schemas.microsoft.com/office/drawing/2014/main" id="{A3F805CC-6184-4C0A-AA1D-CD3CC85DBAD3}"/>
              </a:ext>
            </a:extLst>
          </p:cNvPr>
          <p:cNvSpPr/>
          <p:nvPr/>
        </p:nvSpPr>
        <p:spPr>
          <a:xfrm>
            <a:off x="214504" y="2337947"/>
            <a:ext cx="6096000" cy="3416320"/>
          </a:xfrm>
          <a:prstGeom prst="rect">
            <a:avLst/>
          </a:prstGeom>
        </p:spPr>
        <p:txBody>
          <a:bodyPr>
            <a:spAutoFit/>
          </a:bodyPr>
          <a:lstStyle/>
          <a:p>
            <a:pPr algn="just"/>
            <a:r>
              <a:rPr lang="en-US" altLang="zh-CN" kern="100" dirty="0">
                <a:solidFill>
                  <a:srgbClr val="FF0000"/>
                </a:solidFill>
                <a:latin typeface="Calibri" panose="020F0502020204030204" pitchFamily="34" charset="0"/>
                <a:cs typeface="Times New Roman" panose="02020603050405020304" pitchFamily="18" charset="0"/>
              </a:rPr>
              <a:t>model3.wv.similarity('</a:t>
            </a:r>
            <a:r>
              <a:rPr lang="zh-CN" altLang="en-US" kern="100" dirty="0">
                <a:solidFill>
                  <a:srgbClr val="FF0000"/>
                </a:solidFill>
                <a:latin typeface="宋体" panose="02010600030101010101" pitchFamily="2" charset="-122"/>
                <a:cs typeface="Times New Roman" panose="02020603050405020304" pitchFamily="18" charset="0"/>
              </a:rPr>
              <a:t>人</a:t>
            </a:r>
            <a:r>
              <a:rPr lang="en-US" altLang="zh-CN" kern="100" dirty="0">
                <a:solidFill>
                  <a:srgbClr val="FF0000"/>
                </a:solidFill>
                <a:latin typeface="Calibri" panose="020F0502020204030204" pitchFamily="34" charset="0"/>
                <a:cs typeface="Times New Roman" panose="02020603050405020304" pitchFamily="18" charset="0"/>
              </a:rPr>
              <a:t>','</a:t>
            </a:r>
            <a:r>
              <a:rPr lang="zh-CN" altLang="en-US" kern="100" dirty="0">
                <a:solidFill>
                  <a:srgbClr val="FF0000"/>
                </a:solidFill>
                <a:latin typeface="宋体" panose="02010600030101010101" pitchFamily="2" charset="-122"/>
                <a:cs typeface="Times New Roman" panose="02020603050405020304" pitchFamily="18" charset="0"/>
              </a:rPr>
              <a:t>男人</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Out[60]: 0.40284991751961796</a:t>
            </a:r>
          </a:p>
          <a:p>
            <a:pPr algn="just"/>
            <a:r>
              <a:rPr lang="en-US" altLang="zh-CN" kern="100" dirty="0">
                <a:solidFill>
                  <a:srgbClr val="FF0000"/>
                </a:solidFill>
                <a:latin typeface="Calibri" panose="020F0502020204030204" pitchFamily="34" charset="0"/>
                <a:cs typeface="Times New Roman" panose="02020603050405020304" pitchFamily="18" charset="0"/>
              </a:rPr>
              <a:t>model3.wv.similarity('</a:t>
            </a:r>
            <a:r>
              <a:rPr lang="zh-CN" altLang="en-US" kern="100" dirty="0">
                <a:solidFill>
                  <a:srgbClr val="FF0000"/>
                </a:solidFill>
                <a:latin typeface="宋体" panose="02010600030101010101" pitchFamily="2" charset="-122"/>
                <a:cs typeface="Times New Roman" panose="02020603050405020304" pitchFamily="18" charset="0"/>
              </a:rPr>
              <a:t>男人</a:t>
            </a:r>
            <a:r>
              <a:rPr lang="en-US" altLang="zh-CN" kern="100" dirty="0">
                <a:solidFill>
                  <a:srgbClr val="FF0000"/>
                </a:solidFill>
                <a:latin typeface="Calibri" panose="020F0502020204030204" pitchFamily="34" charset="0"/>
                <a:cs typeface="Times New Roman" panose="02020603050405020304" pitchFamily="18" charset="0"/>
              </a:rPr>
              <a:t>','</a:t>
            </a:r>
            <a:r>
              <a:rPr lang="zh-CN" altLang="en-US" kern="100" dirty="0">
                <a:solidFill>
                  <a:srgbClr val="FF0000"/>
                </a:solidFill>
                <a:latin typeface="宋体" panose="02010600030101010101" pitchFamily="2" charset="-122"/>
                <a:cs typeface="Times New Roman" panose="02020603050405020304" pitchFamily="18" charset="0"/>
              </a:rPr>
              <a:t>女人</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Out[61]: 0.9042783659006988</a:t>
            </a:r>
          </a:p>
          <a:p>
            <a:pPr algn="just"/>
            <a:r>
              <a:rPr lang="en-US" altLang="zh-CN" kern="100" dirty="0">
                <a:solidFill>
                  <a:srgbClr val="FF0000"/>
                </a:solidFill>
                <a:latin typeface="Calibri" panose="020F0502020204030204" pitchFamily="34" charset="0"/>
                <a:cs typeface="Times New Roman" panose="02020603050405020304" pitchFamily="18" charset="0"/>
              </a:rPr>
              <a:t>model3.wv.similarity('</a:t>
            </a:r>
            <a:r>
              <a:rPr lang="zh-CN" altLang="en-US" kern="100" dirty="0">
                <a:solidFill>
                  <a:srgbClr val="FF0000"/>
                </a:solidFill>
                <a:latin typeface="宋体" panose="02010600030101010101" pitchFamily="2" charset="-122"/>
                <a:cs typeface="Times New Roman" panose="02020603050405020304" pitchFamily="18" charset="0"/>
              </a:rPr>
              <a:t>男人</a:t>
            </a:r>
            <a:r>
              <a:rPr lang="en-US" altLang="zh-CN" kern="100" dirty="0">
                <a:solidFill>
                  <a:srgbClr val="FF0000"/>
                </a:solidFill>
                <a:latin typeface="Calibri" panose="020F0502020204030204" pitchFamily="34" charset="0"/>
                <a:cs typeface="Times New Roman" panose="02020603050405020304" pitchFamily="18" charset="0"/>
              </a:rPr>
              <a:t>','</a:t>
            </a:r>
            <a:r>
              <a:rPr lang="zh-CN" altLang="en-US" kern="100" dirty="0">
                <a:solidFill>
                  <a:srgbClr val="FF0000"/>
                </a:solidFill>
                <a:latin typeface="宋体" panose="02010600030101010101" pitchFamily="2" charset="-122"/>
                <a:cs typeface="Times New Roman" panose="02020603050405020304" pitchFamily="18" charset="0"/>
              </a:rPr>
              <a:t>足球</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Out[62]: 0.03719317589939943</a:t>
            </a:r>
          </a:p>
          <a:p>
            <a:pPr algn="just"/>
            <a:r>
              <a:rPr lang="en-US" altLang="zh-CN" kern="100" dirty="0">
                <a:solidFill>
                  <a:srgbClr val="FF0000"/>
                </a:solidFill>
                <a:latin typeface="Calibri" panose="020F0502020204030204" pitchFamily="34" charset="0"/>
                <a:cs typeface="Times New Roman" panose="02020603050405020304" pitchFamily="18" charset="0"/>
              </a:rPr>
              <a:t>model3.wv.similarity('</a:t>
            </a:r>
            <a:r>
              <a:rPr lang="zh-CN" altLang="en-US" kern="100" dirty="0">
                <a:solidFill>
                  <a:srgbClr val="FF0000"/>
                </a:solidFill>
                <a:latin typeface="宋体" panose="02010600030101010101" pitchFamily="2" charset="-122"/>
                <a:cs typeface="Times New Roman" panose="02020603050405020304" pitchFamily="18" charset="0"/>
              </a:rPr>
              <a:t>女人</a:t>
            </a:r>
            <a:r>
              <a:rPr lang="en-US" altLang="zh-CN" kern="100" dirty="0">
                <a:solidFill>
                  <a:srgbClr val="FF0000"/>
                </a:solidFill>
                <a:latin typeface="Calibri" panose="020F0502020204030204" pitchFamily="34" charset="0"/>
                <a:cs typeface="Times New Roman" panose="02020603050405020304" pitchFamily="18" charset="0"/>
              </a:rPr>
              <a:t>','</a:t>
            </a:r>
            <a:r>
              <a:rPr lang="zh-CN" altLang="en-US" kern="100" dirty="0">
                <a:solidFill>
                  <a:srgbClr val="FF0000"/>
                </a:solidFill>
                <a:latin typeface="宋体" panose="02010600030101010101" pitchFamily="2" charset="-122"/>
                <a:cs typeface="Times New Roman" panose="02020603050405020304" pitchFamily="18" charset="0"/>
              </a:rPr>
              <a:t>足球</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Out[63]: 0.06278725941089795</a:t>
            </a:r>
          </a:p>
          <a:p>
            <a:pPr algn="just"/>
            <a:r>
              <a:rPr lang="en-US" altLang="zh-CN" kern="100" dirty="0">
                <a:solidFill>
                  <a:srgbClr val="FF0000"/>
                </a:solidFill>
                <a:latin typeface="Calibri" panose="020F0502020204030204" pitchFamily="34" charset="0"/>
                <a:cs typeface="Times New Roman" panose="02020603050405020304" pitchFamily="18" charset="0"/>
              </a:rPr>
              <a:t>model3.wv.similarity('</a:t>
            </a:r>
            <a:r>
              <a:rPr lang="zh-CN" altLang="en-US" kern="100" dirty="0">
                <a:solidFill>
                  <a:srgbClr val="FF0000"/>
                </a:solidFill>
                <a:latin typeface="宋体" panose="02010600030101010101" pitchFamily="2" charset="-122"/>
                <a:cs typeface="Times New Roman" panose="02020603050405020304" pitchFamily="18" charset="0"/>
              </a:rPr>
              <a:t>足球</a:t>
            </a:r>
            <a:r>
              <a:rPr lang="en-US" altLang="zh-CN" kern="100" dirty="0">
                <a:solidFill>
                  <a:srgbClr val="FF0000"/>
                </a:solidFill>
                <a:latin typeface="Calibri" panose="020F0502020204030204" pitchFamily="34" charset="0"/>
                <a:cs typeface="Times New Roman" panose="02020603050405020304" pitchFamily="18" charset="0"/>
              </a:rPr>
              <a:t>','</a:t>
            </a:r>
            <a:r>
              <a:rPr lang="zh-CN" altLang="en-US" kern="100" dirty="0">
                <a:solidFill>
                  <a:srgbClr val="FF0000"/>
                </a:solidFill>
                <a:latin typeface="宋体" panose="02010600030101010101" pitchFamily="2" charset="-122"/>
                <a:cs typeface="Times New Roman" panose="02020603050405020304" pitchFamily="18" charset="0"/>
              </a:rPr>
              <a:t>运动</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Out[64]: 0.2559515778615876</a:t>
            </a:r>
          </a:p>
          <a:p>
            <a:pPr algn="just"/>
            <a:r>
              <a:rPr lang="en-US" altLang="zh-CN" kern="100" dirty="0">
                <a:solidFill>
                  <a:srgbClr val="FF0000"/>
                </a:solidFill>
                <a:latin typeface="Calibri" panose="020F0502020204030204" pitchFamily="34" charset="0"/>
                <a:cs typeface="Times New Roman" panose="02020603050405020304" pitchFamily="18" charset="0"/>
              </a:rPr>
              <a:t>model3.wv.similarity('</a:t>
            </a:r>
            <a:r>
              <a:rPr lang="zh-CN" altLang="en-US" kern="100" dirty="0">
                <a:solidFill>
                  <a:srgbClr val="FF0000"/>
                </a:solidFill>
                <a:latin typeface="宋体" panose="02010600030101010101" pitchFamily="2" charset="-122"/>
                <a:cs typeface="Times New Roman" panose="02020603050405020304" pitchFamily="18" charset="0"/>
              </a:rPr>
              <a:t>足球</a:t>
            </a:r>
            <a:r>
              <a:rPr lang="en-US" altLang="zh-CN" kern="100" dirty="0">
                <a:solidFill>
                  <a:srgbClr val="FF0000"/>
                </a:solidFill>
                <a:latin typeface="Calibri" panose="020F0502020204030204" pitchFamily="34" charset="0"/>
                <a:cs typeface="Times New Roman" panose="02020603050405020304" pitchFamily="18" charset="0"/>
              </a:rPr>
              <a:t>','</a:t>
            </a:r>
            <a:r>
              <a:rPr lang="zh-CN" altLang="en-US" kern="100" dirty="0">
                <a:solidFill>
                  <a:srgbClr val="FF0000"/>
                </a:solidFill>
                <a:latin typeface="宋体" panose="02010600030101010101" pitchFamily="2" charset="-122"/>
                <a:cs typeface="Times New Roman" panose="02020603050405020304" pitchFamily="18" charset="0"/>
              </a:rPr>
              <a:t>水蒸气</a:t>
            </a:r>
            <a:r>
              <a:rPr lang="en-US" altLang="zh-CN" kern="100" dirty="0">
                <a:solidFill>
                  <a:srgbClr val="FF0000"/>
                </a:solidFill>
                <a:latin typeface="Calibri" panose="020F0502020204030204" pitchFamily="34" charset="0"/>
                <a:cs typeface="Times New Roman" panose="02020603050405020304" pitchFamily="18" charset="0"/>
              </a:rPr>
              <a:t>')</a:t>
            </a:r>
          </a:p>
          <a:p>
            <a:pPr algn="just"/>
            <a:r>
              <a:rPr lang="en-US" altLang="zh-CN" kern="100" dirty="0">
                <a:solidFill>
                  <a:srgbClr val="FF0000"/>
                </a:solidFill>
                <a:latin typeface="Calibri" panose="020F0502020204030204" pitchFamily="34" charset="0"/>
                <a:cs typeface="Times New Roman" panose="02020603050405020304" pitchFamily="18" charset="0"/>
              </a:rPr>
              <a:t>Out[65]: -0.06019867787110046</a:t>
            </a:r>
          </a:p>
        </p:txBody>
      </p:sp>
    </p:spTree>
    <p:extLst>
      <p:ext uri="{BB962C8B-B14F-4D97-AF65-F5344CB8AC3E}">
        <p14:creationId xmlns:p14="http://schemas.microsoft.com/office/powerpoint/2010/main" val="211766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a:bodyPr>
          <a:lstStyle/>
          <a:p>
            <a:r>
              <a:rPr kumimoji="1" lang="en-US" altLang="zh-CN" dirty="0"/>
              <a:t>PART</a:t>
            </a:r>
            <a:r>
              <a:rPr kumimoji="1" lang="zh-CN" altLang="en-US" dirty="0"/>
              <a:t> </a:t>
            </a:r>
            <a:r>
              <a:rPr kumimoji="1" lang="en-US" altLang="zh-CN" dirty="0"/>
              <a:t>FOUR</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对比分析和总结</a:t>
            </a:r>
          </a:p>
        </p:txBody>
      </p:sp>
    </p:spTree>
    <p:extLst>
      <p:ext uri="{BB962C8B-B14F-4D97-AF65-F5344CB8AC3E}">
        <p14:creationId xmlns:p14="http://schemas.microsoft.com/office/powerpoint/2010/main" val="222028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4504" y="436033"/>
            <a:ext cx="4868117" cy="529569"/>
          </a:xfrm>
        </p:spPr>
        <p:txBody>
          <a:bodyPr/>
          <a:lstStyle/>
          <a:p>
            <a:r>
              <a:rPr lang="en-US" altLang="zh-CN" dirty="0"/>
              <a:t>4.1 </a:t>
            </a:r>
            <a:r>
              <a:rPr lang="zh-CN" altLang="en-US" dirty="0"/>
              <a:t>模型设计与功能对比</a:t>
            </a:r>
          </a:p>
        </p:txBody>
      </p:sp>
      <p:sp>
        <p:nvSpPr>
          <p:cNvPr id="20" name="罐形 19"/>
          <p:cNvSpPr/>
          <p:nvPr/>
        </p:nvSpPr>
        <p:spPr>
          <a:xfrm>
            <a:off x="734305" y="4167306"/>
            <a:ext cx="3655297" cy="1087093"/>
          </a:xfrm>
          <a:prstGeom prst="can">
            <a:avLst>
              <a:gd name="adj" fmla="val 50000"/>
            </a:avLst>
          </a:prstGeom>
          <a:solidFill>
            <a:schemeClr val="accent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罐形 20"/>
          <p:cNvSpPr/>
          <p:nvPr/>
        </p:nvSpPr>
        <p:spPr>
          <a:xfrm>
            <a:off x="734305" y="3339596"/>
            <a:ext cx="3655297" cy="1087093"/>
          </a:xfrm>
          <a:prstGeom prst="can">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罐形 21"/>
          <p:cNvSpPr/>
          <p:nvPr/>
        </p:nvSpPr>
        <p:spPr>
          <a:xfrm>
            <a:off x="734305" y="2511886"/>
            <a:ext cx="3655297" cy="1087093"/>
          </a:xfrm>
          <a:prstGeom prst="can">
            <a:avLst>
              <a:gd name="adj" fmla="val 50000"/>
            </a:avLst>
          </a:prstGeom>
          <a:solidFill>
            <a:schemeClr val="accent1">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罐形 22"/>
          <p:cNvSpPr/>
          <p:nvPr/>
        </p:nvSpPr>
        <p:spPr>
          <a:xfrm>
            <a:off x="734305" y="1684176"/>
            <a:ext cx="3655297" cy="1087093"/>
          </a:xfrm>
          <a:prstGeom prst="can">
            <a:avLst>
              <a:gd name="adj" fmla="val 50000"/>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8"/>
          <p:cNvSpPr txBox="1"/>
          <p:nvPr/>
        </p:nvSpPr>
        <p:spPr>
          <a:xfrm>
            <a:off x="5082306" y="1981500"/>
            <a:ext cx="6102250"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chemeClr val="tx1">
                    <a:lumMod val="75000"/>
                    <a:lumOff val="25000"/>
                  </a:schemeClr>
                </a:solidFill>
                <a:latin typeface="微软雅黑" charset="0"/>
                <a:ea typeface="微软雅黑" charset="0"/>
              </a:rPr>
              <a:t>word2vec</a:t>
            </a:r>
            <a:r>
              <a:rPr lang="zh-CN" altLang="en-US" sz="1000" dirty="0">
                <a:solidFill>
                  <a:schemeClr val="tx1">
                    <a:lumMod val="75000"/>
                    <a:lumOff val="25000"/>
                  </a:schemeClr>
                </a:solidFill>
                <a:latin typeface="微软雅黑" charset="0"/>
                <a:ea typeface="微软雅黑" charset="0"/>
              </a:rPr>
              <a:t>的核心思想在于自发地学习出词与词之间的相似性，和某些概念之间的内在联系</a:t>
            </a:r>
            <a:endParaRPr lang="en-US" altLang="zh-CN" sz="1000" dirty="0">
              <a:solidFill>
                <a:schemeClr val="tx1">
                  <a:lumMod val="75000"/>
                  <a:lumOff val="25000"/>
                </a:schemeClr>
              </a:solidFill>
              <a:latin typeface="微软雅黑" charset="0"/>
              <a:ea typeface="微软雅黑" charset="0"/>
            </a:endParaRPr>
          </a:p>
          <a:p>
            <a:pPr>
              <a:lnSpc>
                <a:spcPct val="130000"/>
              </a:lnSpc>
            </a:pPr>
            <a:r>
              <a:rPr lang="en-US" altLang="zh-CN" sz="1000" dirty="0">
                <a:solidFill>
                  <a:schemeClr val="tx1">
                    <a:lumMod val="75000"/>
                    <a:lumOff val="25000"/>
                  </a:schemeClr>
                </a:solidFill>
                <a:latin typeface="微软雅黑" charset="0"/>
                <a:ea typeface="微软雅黑" charset="0"/>
              </a:rPr>
              <a:t>Glove</a:t>
            </a:r>
            <a:r>
              <a:rPr lang="zh-CN" altLang="en-US" sz="1000" dirty="0">
                <a:solidFill>
                  <a:schemeClr val="tx1">
                    <a:lumMod val="75000"/>
                    <a:lumOff val="25000"/>
                  </a:schemeClr>
                </a:solidFill>
                <a:latin typeface="微软雅黑" charset="0"/>
                <a:ea typeface="微软雅黑" charset="0"/>
              </a:rPr>
              <a:t>较前者利用全局信息，使之在训练时收敛更快，学习词语相似度的效果可能更好</a:t>
            </a:r>
            <a:endParaRPr lang="en-US" altLang="zh-CN" sz="1000" dirty="0">
              <a:solidFill>
                <a:schemeClr val="tx1">
                  <a:lumMod val="75000"/>
                  <a:lumOff val="25000"/>
                </a:schemeClr>
              </a:solidFill>
              <a:latin typeface="微软雅黑" charset="0"/>
              <a:ea typeface="微软雅黑" charset="0"/>
            </a:endParaRPr>
          </a:p>
          <a:p>
            <a:pPr>
              <a:lnSpc>
                <a:spcPct val="130000"/>
              </a:lnSpc>
            </a:pPr>
            <a:r>
              <a:rPr lang="en-US" altLang="zh-CN" sz="1000" dirty="0" err="1">
                <a:solidFill>
                  <a:schemeClr val="tx1">
                    <a:lumMod val="75000"/>
                    <a:lumOff val="25000"/>
                  </a:schemeClr>
                </a:solidFill>
                <a:latin typeface="微软雅黑" charset="0"/>
                <a:ea typeface="微软雅黑" charset="0"/>
              </a:rPr>
              <a:t>Fasttext</a:t>
            </a:r>
            <a:r>
              <a:rPr lang="zh-CN" altLang="en-US" sz="1000" dirty="0">
                <a:solidFill>
                  <a:schemeClr val="tx1">
                    <a:lumMod val="75000"/>
                    <a:lumOff val="25000"/>
                  </a:schemeClr>
                </a:solidFill>
                <a:latin typeface="微软雅黑" charset="0"/>
                <a:ea typeface="微软雅黑" charset="0"/>
              </a:rPr>
              <a:t>是将句子中的词向量进行平均，连接至</a:t>
            </a:r>
            <a:r>
              <a:rPr lang="en-US" altLang="zh-CN" sz="1000" dirty="0" err="1">
                <a:solidFill>
                  <a:schemeClr val="tx1">
                    <a:lumMod val="75000"/>
                    <a:lumOff val="25000"/>
                  </a:schemeClr>
                </a:solidFill>
                <a:latin typeface="微软雅黑" charset="0"/>
                <a:ea typeface="微软雅黑" charset="0"/>
              </a:rPr>
              <a:t>softmax</a:t>
            </a:r>
            <a:r>
              <a:rPr lang="zh-CN" altLang="en-US" sz="1000" dirty="0">
                <a:solidFill>
                  <a:schemeClr val="tx1">
                    <a:lumMod val="75000"/>
                    <a:lumOff val="25000"/>
                  </a:schemeClr>
                </a:solidFill>
                <a:latin typeface="微软雅黑" charset="0"/>
                <a:ea typeface="微软雅黑" charset="0"/>
              </a:rPr>
              <a:t>层，加上</a:t>
            </a:r>
            <a:r>
              <a:rPr lang="en-US" altLang="zh-CN" sz="1000" dirty="0">
                <a:solidFill>
                  <a:schemeClr val="tx1">
                    <a:lumMod val="75000"/>
                    <a:lumOff val="25000"/>
                  </a:schemeClr>
                </a:solidFill>
                <a:latin typeface="微软雅黑" charset="0"/>
                <a:ea typeface="微软雅黑" charset="0"/>
              </a:rPr>
              <a:t>n-gram</a:t>
            </a:r>
            <a:r>
              <a:rPr lang="zh-CN" altLang="en-US" sz="1000" dirty="0">
                <a:solidFill>
                  <a:schemeClr val="tx1">
                    <a:lumMod val="75000"/>
                    <a:lumOff val="25000"/>
                  </a:schemeClr>
                </a:solidFill>
                <a:latin typeface="微软雅黑" charset="0"/>
                <a:ea typeface="微软雅黑" charset="0"/>
              </a:rPr>
              <a:t>特征来提取局部序列信息</a:t>
            </a:r>
          </a:p>
        </p:txBody>
      </p:sp>
      <p:grpSp>
        <p:nvGrpSpPr>
          <p:cNvPr id="16" name="组 15"/>
          <p:cNvGrpSpPr/>
          <p:nvPr/>
        </p:nvGrpSpPr>
        <p:grpSpPr>
          <a:xfrm>
            <a:off x="4737878" y="2099252"/>
            <a:ext cx="288086" cy="288086"/>
            <a:chOff x="6357257" y="965602"/>
            <a:chExt cx="402772" cy="402772"/>
          </a:xfrm>
        </p:grpSpPr>
        <p:sp>
          <p:nvSpPr>
            <p:cNvPr id="14" name="椭圆 13"/>
            <p:cNvSpPr/>
            <p:nvPr/>
          </p:nvSpPr>
          <p:spPr>
            <a:xfrm>
              <a:off x="6357257" y="965602"/>
              <a:ext cx="402772" cy="40277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L 形 14"/>
            <p:cNvSpPr/>
            <p:nvPr/>
          </p:nvSpPr>
          <p:spPr>
            <a:xfrm rot="18900000">
              <a:off x="6454068" y="1076389"/>
              <a:ext cx="209150" cy="137654"/>
            </a:xfrm>
            <a:prstGeom prst="corner">
              <a:avLst>
                <a:gd name="adj1" fmla="val 23237"/>
                <a:gd name="adj2" fmla="val 231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6" name="文本框 8"/>
          <p:cNvSpPr txBox="1"/>
          <p:nvPr/>
        </p:nvSpPr>
        <p:spPr>
          <a:xfrm>
            <a:off x="5082306" y="2828165"/>
            <a:ext cx="6102250" cy="6730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chemeClr val="tx1">
                    <a:lumMod val="75000"/>
                    <a:lumOff val="25000"/>
                  </a:schemeClr>
                </a:solidFill>
                <a:latin typeface="微软雅黑" charset="0"/>
                <a:ea typeface="微软雅黑" charset="0"/>
              </a:rPr>
              <a:t>Word2vec</a:t>
            </a:r>
            <a:r>
              <a:rPr lang="zh-CN" altLang="en-US" sz="1000" dirty="0">
                <a:solidFill>
                  <a:schemeClr val="tx1">
                    <a:lumMod val="75000"/>
                    <a:lumOff val="25000"/>
                  </a:schemeClr>
                </a:solidFill>
                <a:latin typeface="微软雅黑" charset="0"/>
                <a:ea typeface="微软雅黑" charset="0"/>
              </a:rPr>
              <a:t>基于滑窗来提取特征，而</a:t>
            </a:r>
            <a:r>
              <a:rPr lang="en-US" altLang="zh-CN" sz="1000" dirty="0">
                <a:solidFill>
                  <a:schemeClr val="tx1">
                    <a:lumMod val="75000"/>
                    <a:lumOff val="25000"/>
                  </a:schemeClr>
                </a:solidFill>
                <a:latin typeface="微软雅黑" charset="0"/>
                <a:ea typeface="微软雅黑" charset="0"/>
              </a:rPr>
              <a:t>glove</a:t>
            </a:r>
            <a:r>
              <a:rPr lang="zh-CN" altLang="en-US" sz="1000" dirty="0">
                <a:solidFill>
                  <a:schemeClr val="tx1">
                    <a:lumMod val="75000"/>
                    <a:lumOff val="25000"/>
                  </a:schemeClr>
                </a:solidFill>
                <a:latin typeface="微软雅黑" charset="0"/>
                <a:ea typeface="微软雅黑" charset="0"/>
              </a:rPr>
              <a:t>的滑窗是为了构建</a:t>
            </a:r>
            <a:r>
              <a:rPr lang="en-US" altLang="zh-CN" sz="1000" dirty="0">
                <a:solidFill>
                  <a:schemeClr val="tx1">
                    <a:lumMod val="75000"/>
                    <a:lumOff val="25000"/>
                  </a:schemeClr>
                </a:solidFill>
                <a:latin typeface="微软雅黑" charset="0"/>
                <a:ea typeface="微软雅黑" charset="0"/>
              </a:rPr>
              <a:t>co-</a:t>
            </a:r>
            <a:r>
              <a:rPr lang="en-US" altLang="zh-CN" sz="1000" dirty="0" err="1">
                <a:solidFill>
                  <a:schemeClr val="tx1">
                    <a:lumMod val="75000"/>
                    <a:lumOff val="25000"/>
                  </a:schemeClr>
                </a:solidFill>
                <a:latin typeface="微软雅黑" charset="0"/>
                <a:ea typeface="微软雅黑" charset="0"/>
              </a:rPr>
              <a:t>occurance</a:t>
            </a:r>
            <a:r>
              <a:rPr lang="en-US" altLang="zh-CN" sz="1000" dirty="0">
                <a:solidFill>
                  <a:schemeClr val="tx1">
                    <a:lumMod val="75000"/>
                    <a:lumOff val="25000"/>
                  </a:schemeClr>
                </a:solidFill>
                <a:latin typeface="微软雅黑" charset="0"/>
                <a:ea typeface="微软雅黑" charset="0"/>
              </a:rPr>
              <a:t> matrix</a:t>
            </a:r>
          </a:p>
          <a:p>
            <a:pPr>
              <a:lnSpc>
                <a:spcPct val="130000"/>
              </a:lnSpc>
            </a:pPr>
            <a:r>
              <a:rPr lang="en-US" altLang="zh-CN" sz="1000" dirty="0">
                <a:solidFill>
                  <a:schemeClr val="tx1">
                    <a:lumMod val="75000"/>
                    <a:lumOff val="25000"/>
                  </a:schemeClr>
                </a:solidFill>
                <a:latin typeface="微软雅黑" charset="0"/>
                <a:ea typeface="微软雅黑" charset="0"/>
              </a:rPr>
              <a:t>word2vec</a:t>
            </a:r>
            <a:r>
              <a:rPr lang="zh-CN" altLang="en-US" sz="1000" dirty="0">
                <a:solidFill>
                  <a:schemeClr val="tx1">
                    <a:lumMod val="75000"/>
                    <a:lumOff val="25000"/>
                  </a:schemeClr>
                </a:solidFill>
                <a:latin typeface="微软雅黑" charset="0"/>
                <a:ea typeface="微软雅黑" charset="0"/>
              </a:rPr>
              <a:t>损失函数实质上是带权重的交叉熵，权重固定；</a:t>
            </a:r>
            <a:r>
              <a:rPr lang="en-US" altLang="zh-CN" sz="1000" dirty="0">
                <a:solidFill>
                  <a:schemeClr val="tx1">
                    <a:lumMod val="75000"/>
                    <a:lumOff val="25000"/>
                  </a:schemeClr>
                </a:solidFill>
                <a:latin typeface="微软雅黑" charset="0"/>
                <a:ea typeface="微软雅黑" charset="0"/>
              </a:rPr>
              <a:t>glove</a:t>
            </a:r>
            <a:r>
              <a:rPr lang="zh-CN" altLang="en-US" sz="1000" dirty="0">
                <a:solidFill>
                  <a:schemeClr val="tx1">
                    <a:lumMod val="75000"/>
                    <a:lumOff val="25000"/>
                  </a:schemeClr>
                </a:solidFill>
                <a:latin typeface="微软雅黑" charset="0"/>
                <a:ea typeface="微软雅黑" charset="0"/>
              </a:rPr>
              <a:t>的损失函数是最小平方损失函数，权重可以做映射变换</a:t>
            </a:r>
          </a:p>
        </p:txBody>
      </p:sp>
      <p:grpSp>
        <p:nvGrpSpPr>
          <p:cNvPr id="47" name="组 46"/>
          <p:cNvGrpSpPr/>
          <p:nvPr/>
        </p:nvGrpSpPr>
        <p:grpSpPr>
          <a:xfrm>
            <a:off x="4737878" y="2926962"/>
            <a:ext cx="288086" cy="288086"/>
            <a:chOff x="6357257" y="965602"/>
            <a:chExt cx="402772" cy="402772"/>
          </a:xfrm>
        </p:grpSpPr>
        <p:sp>
          <p:nvSpPr>
            <p:cNvPr id="49" name="椭圆 48"/>
            <p:cNvSpPr/>
            <p:nvPr/>
          </p:nvSpPr>
          <p:spPr>
            <a:xfrm>
              <a:off x="6357257" y="965602"/>
              <a:ext cx="402772" cy="40277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L 形 49"/>
            <p:cNvSpPr/>
            <p:nvPr/>
          </p:nvSpPr>
          <p:spPr>
            <a:xfrm rot="18900000">
              <a:off x="6454068" y="1076389"/>
              <a:ext cx="209150" cy="137654"/>
            </a:xfrm>
            <a:prstGeom prst="corner">
              <a:avLst>
                <a:gd name="adj1" fmla="val 23237"/>
                <a:gd name="adj2" fmla="val 231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2" name="文本框 8"/>
          <p:cNvSpPr txBox="1"/>
          <p:nvPr/>
        </p:nvSpPr>
        <p:spPr>
          <a:xfrm>
            <a:off x="5082306" y="3700159"/>
            <a:ext cx="6102250" cy="472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chemeClr val="tx1">
                    <a:lumMod val="75000"/>
                    <a:lumOff val="25000"/>
                  </a:schemeClr>
                </a:solidFill>
                <a:latin typeface="微软雅黑" charset="0"/>
                <a:ea typeface="微软雅黑" charset="0"/>
              </a:rPr>
              <a:t>Word2vec</a:t>
            </a:r>
            <a:r>
              <a:rPr lang="zh-CN" altLang="en-US" sz="1000" dirty="0">
                <a:solidFill>
                  <a:schemeClr val="tx1">
                    <a:lumMod val="75000"/>
                    <a:lumOff val="25000"/>
                  </a:schemeClr>
                </a:solidFill>
                <a:latin typeface="微软雅黑" charset="0"/>
                <a:ea typeface="微软雅黑" charset="0"/>
              </a:rPr>
              <a:t>和</a:t>
            </a:r>
            <a:r>
              <a:rPr lang="en-US" altLang="zh-CN" sz="1000" dirty="0" err="1">
                <a:solidFill>
                  <a:schemeClr val="tx1">
                    <a:lumMod val="75000"/>
                    <a:lumOff val="25000"/>
                  </a:schemeClr>
                </a:solidFill>
                <a:latin typeface="微软雅黑" charset="0"/>
                <a:ea typeface="微软雅黑" charset="0"/>
              </a:rPr>
              <a:t>fasttext</a:t>
            </a:r>
            <a:r>
              <a:rPr lang="zh-CN" altLang="en-US" sz="1000" dirty="0">
                <a:solidFill>
                  <a:schemeClr val="tx1">
                    <a:lumMod val="75000"/>
                    <a:lumOff val="25000"/>
                  </a:schemeClr>
                </a:solidFill>
                <a:latin typeface="微软雅黑" charset="0"/>
                <a:ea typeface="微软雅黑" charset="0"/>
              </a:rPr>
              <a:t>都是基于局部语料进行训练，优化效率高，而</a:t>
            </a:r>
            <a:r>
              <a:rPr lang="en-US" altLang="zh-CN" sz="1000" dirty="0">
                <a:solidFill>
                  <a:schemeClr val="tx1">
                    <a:lumMod val="75000"/>
                    <a:lumOff val="25000"/>
                  </a:schemeClr>
                </a:solidFill>
                <a:latin typeface="微软雅黑" charset="0"/>
                <a:ea typeface="微软雅黑" charset="0"/>
              </a:rPr>
              <a:t>Glove</a:t>
            </a:r>
            <a:r>
              <a:rPr lang="zh-CN" altLang="en-US" sz="1000" dirty="0">
                <a:solidFill>
                  <a:schemeClr val="tx1">
                    <a:lumMod val="75000"/>
                    <a:lumOff val="25000"/>
                  </a:schemeClr>
                </a:solidFill>
                <a:latin typeface="微软雅黑" charset="0"/>
                <a:ea typeface="微软雅黑" charset="0"/>
              </a:rPr>
              <a:t>则是结合了</a:t>
            </a:r>
            <a:r>
              <a:rPr lang="en-US" altLang="zh-CN" sz="1000" dirty="0">
                <a:solidFill>
                  <a:schemeClr val="tx1">
                    <a:lumMod val="75000"/>
                    <a:lumOff val="25000"/>
                  </a:schemeClr>
                </a:solidFill>
                <a:latin typeface="微软雅黑" charset="0"/>
                <a:ea typeface="微软雅黑" charset="0"/>
              </a:rPr>
              <a:t>LSA</a:t>
            </a:r>
            <a:r>
              <a:rPr lang="zh-CN" altLang="en-US" sz="1000" dirty="0">
                <a:solidFill>
                  <a:schemeClr val="tx1">
                    <a:lumMod val="75000"/>
                    <a:lumOff val="25000"/>
                  </a:schemeClr>
                </a:solidFill>
                <a:latin typeface="微软雅黑" charset="0"/>
                <a:ea typeface="微软雅黑" charset="0"/>
              </a:rPr>
              <a:t>和</a:t>
            </a:r>
            <a:r>
              <a:rPr lang="en-US" altLang="zh-CN" sz="1000" dirty="0">
                <a:solidFill>
                  <a:schemeClr val="tx1">
                    <a:lumMod val="75000"/>
                    <a:lumOff val="25000"/>
                  </a:schemeClr>
                </a:solidFill>
                <a:latin typeface="微软雅黑" charset="0"/>
                <a:ea typeface="微软雅黑" charset="0"/>
              </a:rPr>
              <a:t>word2vec</a:t>
            </a:r>
            <a:r>
              <a:rPr lang="zh-CN" altLang="en-US" sz="1000" dirty="0">
                <a:solidFill>
                  <a:schemeClr val="tx1">
                    <a:lumMod val="75000"/>
                    <a:lumOff val="25000"/>
                  </a:schemeClr>
                </a:solidFill>
                <a:latin typeface="微软雅黑" charset="0"/>
                <a:ea typeface="微软雅黑" charset="0"/>
              </a:rPr>
              <a:t>的优点，基于全局语料进行训练。</a:t>
            </a:r>
          </a:p>
        </p:txBody>
      </p:sp>
      <p:grpSp>
        <p:nvGrpSpPr>
          <p:cNvPr id="53" name="组 52"/>
          <p:cNvGrpSpPr/>
          <p:nvPr/>
        </p:nvGrpSpPr>
        <p:grpSpPr>
          <a:xfrm>
            <a:off x="4737878" y="3754672"/>
            <a:ext cx="288086" cy="288086"/>
            <a:chOff x="6357257" y="965602"/>
            <a:chExt cx="402772" cy="402772"/>
          </a:xfrm>
        </p:grpSpPr>
        <p:sp>
          <p:nvSpPr>
            <p:cNvPr id="55" name="椭圆 54"/>
            <p:cNvSpPr/>
            <p:nvPr/>
          </p:nvSpPr>
          <p:spPr>
            <a:xfrm>
              <a:off x="6357257" y="965602"/>
              <a:ext cx="402772" cy="4027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L 形 55"/>
            <p:cNvSpPr/>
            <p:nvPr/>
          </p:nvSpPr>
          <p:spPr>
            <a:xfrm rot="18900000">
              <a:off x="6454068" y="1076389"/>
              <a:ext cx="209150" cy="137654"/>
            </a:xfrm>
            <a:prstGeom prst="corner">
              <a:avLst>
                <a:gd name="adj1" fmla="val 23237"/>
                <a:gd name="adj2" fmla="val 231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8" name="文本框 57"/>
          <p:cNvSpPr txBox="1"/>
          <p:nvPr/>
        </p:nvSpPr>
        <p:spPr>
          <a:xfrm>
            <a:off x="5082305" y="4448949"/>
            <a:ext cx="6102249" cy="472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err="1">
                <a:solidFill>
                  <a:schemeClr val="tx1">
                    <a:lumMod val="75000"/>
                    <a:lumOff val="25000"/>
                  </a:schemeClr>
                </a:solidFill>
                <a:latin typeface="微软雅黑" charset="0"/>
                <a:ea typeface="微软雅黑" charset="0"/>
              </a:rPr>
              <a:t>Fasttext</a:t>
            </a:r>
            <a:r>
              <a:rPr lang="zh-CN" altLang="en-US" sz="1000" dirty="0">
                <a:solidFill>
                  <a:schemeClr val="tx1">
                    <a:lumMod val="75000"/>
                    <a:lumOff val="25000"/>
                  </a:schemeClr>
                </a:solidFill>
                <a:latin typeface="微软雅黑" charset="0"/>
                <a:ea typeface="微软雅黑" charset="0"/>
              </a:rPr>
              <a:t>和</a:t>
            </a:r>
            <a:r>
              <a:rPr lang="en-US" altLang="zh-CN" sz="1000" dirty="0">
                <a:solidFill>
                  <a:schemeClr val="tx1">
                    <a:lumMod val="75000"/>
                    <a:lumOff val="25000"/>
                  </a:schemeClr>
                </a:solidFill>
                <a:latin typeface="微软雅黑" charset="0"/>
                <a:ea typeface="微软雅黑" charset="0"/>
              </a:rPr>
              <a:t>word2vec</a:t>
            </a:r>
            <a:r>
              <a:rPr lang="zh-CN" altLang="en-US" sz="1000" dirty="0">
                <a:solidFill>
                  <a:schemeClr val="tx1">
                    <a:lumMod val="75000"/>
                    <a:lumOff val="25000"/>
                  </a:schemeClr>
                </a:solidFill>
                <a:latin typeface="微软雅黑" charset="0"/>
                <a:ea typeface="微软雅黑" charset="0"/>
              </a:rPr>
              <a:t>都可以无监督学习词向量， </a:t>
            </a:r>
            <a:r>
              <a:rPr lang="en-US" altLang="zh-CN" sz="1000" dirty="0" err="1">
                <a:solidFill>
                  <a:schemeClr val="tx1">
                    <a:lumMod val="75000"/>
                    <a:lumOff val="25000"/>
                  </a:schemeClr>
                </a:solidFill>
                <a:latin typeface="微软雅黑" charset="0"/>
                <a:ea typeface="微软雅黑" charset="0"/>
              </a:rPr>
              <a:t>fastText</a:t>
            </a:r>
            <a:r>
              <a:rPr lang="zh-CN" altLang="en-US" sz="1000" dirty="0">
                <a:solidFill>
                  <a:schemeClr val="tx1">
                    <a:lumMod val="75000"/>
                    <a:lumOff val="25000"/>
                  </a:schemeClr>
                </a:solidFill>
                <a:latin typeface="微软雅黑" charset="0"/>
                <a:ea typeface="微软雅黑" charset="0"/>
              </a:rPr>
              <a:t>训练词向量时会考虑</a:t>
            </a:r>
            <a:r>
              <a:rPr lang="en-US" altLang="zh-CN" sz="1000" dirty="0" err="1">
                <a:solidFill>
                  <a:schemeClr val="tx1">
                    <a:lumMod val="75000"/>
                    <a:lumOff val="25000"/>
                  </a:schemeClr>
                </a:solidFill>
                <a:latin typeface="微软雅黑" charset="0"/>
                <a:ea typeface="微软雅黑" charset="0"/>
              </a:rPr>
              <a:t>subword</a:t>
            </a:r>
            <a:r>
              <a:rPr lang="zh-CN" altLang="en-US" sz="1000" dirty="0">
                <a:solidFill>
                  <a:schemeClr val="tx1">
                    <a:lumMod val="75000"/>
                    <a:lumOff val="25000"/>
                  </a:schemeClr>
                </a:solidFill>
                <a:latin typeface="微软雅黑" charset="0"/>
                <a:ea typeface="微软雅黑" charset="0"/>
              </a:rPr>
              <a:t>，同时，</a:t>
            </a:r>
            <a:r>
              <a:rPr lang="en-US" altLang="zh-CN" sz="1000" dirty="0" err="1">
                <a:solidFill>
                  <a:schemeClr val="tx1">
                    <a:lumMod val="75000"/>
                    <a:lumOff val="25000"/>
                  </a:schemeClr>
                </a:solidFill>
                <a:latin typeface="微软雅黑" charset="0"/>
                <a:ea typeface="微软雅黑" charset="0"/>
              </a:rPr>
              <a:t>fastText</a:t>
            </a:r>
            <a:r>
              <a:rPr lang="zh-CN" altLang="en-US" sz="1000" dirty="0">
                <a:solidFill>
                  <a:schemeClr val="tx1">
                    <a:lumMod val="75000"/>
                    <a:lumOff val="25000"/>
                  </a:schemeClr>
                </a:solidFill>
                <a:latin typeface="微软雅黑" charset="0"/>
                <a:ea typeface="微软雅黑" charset="0"/>
              </a:rPr>
              <a:t>还可以进行有监督学习进行文本分类</a:t>
            </a:r>
          </a:p>
        </p:txBody>
      </p:sp>
      <p:grpSp>
        <p:nvGrpSpPr>
          <p:cNvPr id="59" name="组 58"/>
          <p:cNvGrpSpPr/>
          <p:nvPr/>
        </p:nvGrpSpPr>
        <p:grpSpPr>
          <a:xfrm>
            <a:off x="4737878" y="4582382"/>
            <a:ext cx="288086" cy="288086"/>
            <a:chOff x="6357257" y="965602"/>
            <a:chExt cx="402772" cy="402772"/>
          </a:xfrm>
        </p:grpSpPr>
        <p:sp>
          <p:nvSpPr>
            <p:cNvPr id="61" name="椭圆 60"/>
            <p:cNvSpPr/>
            <p:nvPr/>
          </p:nvSpPr>
          <p:spPr>
            <a:xfrm>
              <a:off x="6357257" y="965602"/>
              <a:ext cx="402772" cy="40277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L 形 61"/>
            <p:cNvSpPr/>
            <p:nvPr/>
          </p:nvSpPr>
          <p:spPr>
            <a:xfrm rot="18900000">
              <a:off x="6454068" y="1076389"/>
              <a:ext cx="209150" cy="137654"/>
            </a:xfrm>
            <a:prstGeom prst="corner">
              <a:avLst>
                <a:gd name="adj1" fmla="val 23237"/>
                <a:gd name="adj2" fmla="val 231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6532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60FC28-354E-4D34-85A6-B9D653C2430A}"/>
              </a:ext>
            </a:extLst>
          </p:cNvPr>
          <p:cNvSpPr>
            <a:spLocks noGrp="1"/>
          </p:cNvSpPr>
          <p:nvPr>
            <p:ph type="body" sz="quarter" idx="10"/>
          </p:nvPr>
        </p:nvSpPr>
        <p:spPr/>
        <p:txBody>
          <a:bodyPr/>
          <a:lstStyle/>
          <a:p>
            <a:r>
              <a:rPr lang="en-US" altLang="zh-CN" dirty="0"/>
              <a:t>4.2 </a:t>
            </a:r>
            <a:r>
              <a:rPr lang="zh-CN" altLang="en-US" dirty="0"/>
              <a:t>训练效果对比与分析</a:t>
            </a:r>
          </a:p>
        </p:txBody>
      </p:sp>
      <p:sp>
        <p:nvSpPr>
          <p:cNvPr id="4" name="矩形 3">
            <a:extLst>
              <a:ext uri="{FF2B5EF4-FFF2-40B4-BE49-F238E27FC236}">
                <a16:creationId xmlns:a16="http://schemas.microsoft.com/office/drawing/2014/main" id="{24867291-1406-4EB4-98F9-77F138172E42}"/>
              </a:ext>
            </a:extLst>
          </p:cNvPr>
          <p:cNvSpPr/>
          <p:nvPr/>
        </p:nvSpPr>
        <p:spPr>
          <a:xfrm>
            <a:off x="214504" y="1146501"/>
            <a:ext cx="6096000" cy="4524315"/>
          </a:xfrm>
          <a:prstGeom prst="rect">
            <a:avLst/>
          </a:prstGeom>
        </p:spPr>
        <p:txBody>
          <a:bodyPr>
            <a:spAutoFit/>
          </a:bodyPr>
          <a:lstStyle/>
          <a:p>
            <a:r>
              <a:rPr lang="zh-CN" altLang="en-US" b="1" dirty="0"/>
              <a:t>（</a:t>
            </a:r>
            <a:r>
              <a:rPr lang="en-US" altLang="zh-CN" b="1" dirty="0"/>
              <a:t>1</a:t>
            </a:r>
            <a:r>
              <a:rPr lang="zh-CN" altLang="en-US" b="1" dirty="0"/>
              <a:t>）词向量训练评估方法</a:t>
            </a:r>
            <a:endParaRPr lang="zh-CN" altLang="en-US" dirty="0"/>
          </a:p>
          <a:p>
            <a:r>
              <a:rPr lang="zh-CN" altLang="en-US" dirty="0"/>
              <a:t>词向量的评估方法分为两部分</a:t>
            </a:r>
            <a:r>
              <a:rPr lang="en-US" altLang="zh-CN" dirty="0"/>
              <a:t>——</a:t>
            </a:r>
            <a:r>
              <a:rPr lang="zh-CN" altLang="en-US" dirty="0"/>
              <a:t>内涵评估和外延评估（</a:t>
            </a:r>
            <a:r>
              <a:rPr lang="en-US" altLang="zh-CN" dirty="0"/>
              <a:t>Schnabel,</a:t>
            </a:r>
            <a:r>
              <a:rPr lang="zh-CN" altLang="en-US" dirty="0"/>
              <a:t> </a:t>
            </a:r>
            <a:r>
              <a:rPr lang="en-US" altLang="zh-CN" dirty="0" err="1"/>
              <a:t>Labutov</a:t>
            </a:r>
            <a:r>
              <a:rPr lang="en-US" altLang="zh-CN" dirty="0"/>
              <a:t>, </a:t>
            </a:r>
            <a:r>
              <a:rPr lang="en-US" altLang="zh-CN" dirty="0" err="1"/>
              <a:t>Mimno</a:t>
            </a:r>
            <a:r>
              <a:rPr lang="en-US" altLang="zh-CN" dirty="0"/>
              <a:t> &amp; </a:t>
            </a:r>
            <a:r>
              <a:rPr lang="en-US" altLang="zh-CN" dirty="0" err="1"/>
              <a:t>Joachims</a:t>
            </a:r>
            <a:r>
              <a:rPr lang="en-US" altLang="zh-CN" dirty="0"/>
              <a:t>, 2015</a:t>
            </a:r>
            <a:r>
              <a:rPr lang="zh-CN" altLang="en-US" dirty="0"/>
              <a:t>）</a:t>
            </a:r>
            <a:endParaRPr lang="en-US" altLang="zh-CN" dirty="0"/>
          </a:p>
          <a:p>
            <a:endParaRPr lang="zh-CN" altLang="en-US" dirty="0"/>
          </a:p>
          <a:p>
            <a:r>
              <a:rPr lang="zh-CN" altLang="en-US" b="1" dirty="0"/>
              <a:t>内涵评估</a:t>
            </a:r>
            <a:r>
              <a:rPr lang="zh-CN" altLang="en-US" dirty="0"/>
              <a:t>（</a:t>
            </a:r>
            <a:r>
              <a:rPr lang="en-US" altLang="zh-CN" dirty="0"/>
              <a:t>intrinsic evaluation</a:t>
            </a:r>
            <a:r>
              <a:rPr lang="zh-CN" altLang="en-US" dirty="0"/>
              <a:t>）：</a:t>
            </a:r>
            <a:endParaRPr lang="en-US" altLang="zh-CN" dirty="0"/>
          </a:p>
          <a:p>
            <a:r>
              <a:rPr lang="zh-CN" altLang="en-US" dirty="0"/>
              <a:t>主要用来观察词向量语义上的联系。内涵评估通常需要一个查询库（</a:t>
            </a:r>
            <a:r>
              <a:rPr lang="en-US" altLang="zh-CN" dirty="0"/>
              <a:t>query inventory</a:t>
            </a:r>
            <a:r>
              <a:rPr lang="zh-CN" altLang="en-US" dirty="0"/>
              <a:t>），同时需要一些人工标注。文献中将内涵评估分成两类</a:t>
            </a:r>
            <a:r>
              <a:rPr lang="en-US" altLang="zh-CN" dirty="0"/>
              <a:t>——</a:t>
            </a:r>
            <a:r>
              <a:rPr lang="zh-CN" altLang="en-US" dirty="0"/>
              <a:t>比较评估法和绝对评估法。由于比较评估法具有主观因素，所以暂不考虑。</a:t>
            </a:r>
            <a:endParaRPr lang="en-US" altLang="zh-CN" dirty="0"/>
          </a:p>
          <a:p>
            <a:endParaRPr lang="en-US" altLang="zh-CN" dirty="0"/>
          </a:p>
          <a:p>
            <a:r>
              <a:rPr lang="zh-CN" altLang="en-US" b="1" dirty="0"/>
              <a:t>绝对评估法</a:t>
            </a:r>
            <a:r>
              <a:rPr lang="zh-CN" altLang="en-US" dirty="0"/>
              <a:t>是对每种词向量单独评估，又可以划分为四项评估方式</a:t>
            </a:r>
          </a:p>
          <a:p>
            <a:r>
              <a:rPr lang="zh-CN" altLang="en-US" b="1" dirty="0"/>
              <a:t>相关性（</a:t>
            </a:r>
            <a:r>
              <a:rPr lang="en-US" altLang="zh-CN" b="1" dirty="0"/>
              <a:t>relatedness</a:t>
            </a:r>
            <a:r>
              <a:rPr lang="zh-CN" altLang="en-US" b="1" dirty="0"/>
              <a:t>）</a:t>
            </a:r>
            <a:r>
              <a:rPr lang="zh-CN" altLang="en-US" dirty="0"/>
              <a:t>：主要考察一对相关度比较高的词，它们的词向量的余弦相似度是否也很高。其中，文章提出一致性检查的方法，即给出一组单词，看词向量能否找出类别不同的那一个</a:t>
            </a:r>
          </a:p>
        </p:txBody>
      </p:sp>
      <p:sp>
        <p:nvSpPr>
          <p:cNvPr id="3" name="矩形 2">
            <a:extLst>
              <a:ext uri="{FF2B5EF4-FFF2-40B4-BE49-F238E27FC236}">
                <a16:creationId xmlns:a16="http://schemas.microsoft.com/office/drawing/2014/main" id="{7C5DB104-08B3-4033-A0A8-504F49407BF1}"/>
              </a:ext>
            </a:extLst>
          </p:cNvPr>
          <p:cNvSpPr/>
          <p:nvPr/>
        </p:nvSpPr>
        <p:spPr>
          <a:xfrm>
            <a:off x="6203252" y="4362139"/>
            <a:ext cx="6096000" cy="1754326"/>
          </a:xfrm>
          <a:prstGeom prst="rect">
            <a:avLst/>
          </a:prstGeom>
        </p:spPr>
        <p:txBody>
          <a:bodyPr>
            <a:spAutoFit/>
          </a:bodyPr>
          <a:lstStyle/>
          <a:p>
            <a:r>
              <a:rPr lang="zh-CN" altLang="en-US" b="1" dirty="0"/>
              <a:t>外延评估</a:t>
            </a:r>
            <a:r>
              <a:rPr lang="zh-CN" altLang="en-US" dirty="0"/>
              <a:t>（</a:t>
            </a:r>
            <a:r>
              <a:rPr lang="en-US" altLang="zh-CN" dirty="0"/>
              <a:t>extrinsic evaluation</a:t>
            </a:r>
            <a:r>
              <a:rPr lang="zh-CN" altLang="en-US" dirty="0"/>
              <a:t>）：这个主要关注的是模型在一个具体任务上的表现，如情感分析。此时，模型通常只是一个更复杂模型里的一部分。因此，</a:t>
            </a:r>
            <a:r>
              <a:rPr lang="en-US" altLang="zh-CN" dirty="0"/>
              <a:t>Extrinsic</a:t>
            </a:r>
            <a:r>
              <a:rPr lang="zh-CN" altLang="en-US" dirty="0"/>
              <a:t>评估一般比较耗时，外延评估的效率是有争议的。</a:t>
            </a:r>
            <a:endParaRPr lang="en-US" altLang="zh-CN" dirty="0"/>
          </a:p>
          <a:p>
            <a:endParaRPr lang="en-US" altLang="zh-CN" dirty="0"/>
          </a:p>
          <a:p>
            <a:endParaRPr lang="zh-CN" altLang="en-US" dirty="0"/>
          </a:p>
        </p:txBody>
      </p:sp>
      <p:sp>
        <p:nvSpPr>
          <p:cNvPr id="5" name="矩形 4">
            <a:extLst>
              <a:ext uri="{FF2B5EF4-FFF2-40B4-BE49-F238E27FC236}">
                <a16:creationId xmlns:a16="http://schemas.microsoft.com/office/drawing/2014/main" id="{CCF0428D-7770-4D1C-99AF-F48DB7733D46}"/>
              </a:ext>
            </a:extLst>
          </p:cNvPr>
          <p:cNvSpPr/>
          <p:nvPr/>
        </p:nvSpPr>
        <p:spPr>
          <a:xfrm>
            <a:off x="6096000" y="772367"/>
            <a:ext cx="6096000" cy="3231654"/>
          </a:xfrm>
          <a:prstGeom prst="rect">
            <a:avLst/>
          </a:prstGeom>
        </p:spPr>
        <p:txBody>
          <a:bodyPr>
            <a:spAutoFit/>
          </a:bodyPr>
          <a:lstStyle/>
          <a:p>
            <a:r>
              <a:rPr lang="zh-CN" altLang="en-US" b="1" dirty="0"/>
              <a:t>类比性（</a:t>
            </a:r>
            <a:r>
              <a:rPr lang="en-US" altLang="zh-CN" b="1" dirty="0"/>
              <a:t>analogy</a:t>
            </a:r>
            <a:r>
              <a:rPr lang="zh-CN" altLang="en-US" b="1" dirty="0"/>
              <a:t>）</a:t>
            </a:r>
            <a:r>
              <a:rPr lang="zh-CN" altLang="en-US" dirty="0"/>
              <a:t>：对给定的词</a:t>
            </a:r>
            <a:r>
              <a:rPr lang="en-US" altLang="zh-CN" dirty="0"/>
              <a:t>y</a:t>
            </a:r>
            <a:r>
              <a:rPr lang="zh-CN" altLang="en-US" dirty="0"/>
              <a:t>，能否找到一个对应的词</a:t>
            </a:r>
            <a:r>
              <a:rPr lang="en-US" altLang="zh-CN" dirty="0"/>
              <a:t>x</a:t>
            </a:r>
            <a:r>
              <a:rPr lang="zh-CN" altLang="en-US" dirty="0"/>
              <a:t>，使</a:t>
            </a:r>
            <a:r>
              <a:rPr lang="en-US" altLang="zh-CN" dirty="0"/>
              <a:t>x</a:t>
            </a:r>
            <a:r>
              <a:rPr lang="zh-CN" altLang="en-US" dirty="0"/>
              <a:t>与</a:t>
            </a:r>
            <a:r>
              <a:rPr lang="en-US" altLang="zh-CN" dirty="0"/>
              <a:t>y</a:t>
            </a:r>
            <a:r>
              <a:rPr lang="zh-CN" altLang="en-US" dirty="0"/>
              <a:t>的关系能够类比另两个已知词</a:t>
            </a:r>
            <a:r>
              <a:rPr lang="en-US" altLang="zh-CN" dirty="0"/>
              <a:t>a</a:t>
            </a:r>
            <a:r>
              <a:rPr lang="zh-CN" altLang="en-US" dirty="0"/>
              <a:t>与</a:t>
            </a:r>
            <a:r>
              <a:rPr lang="en-US" altLang="zh-CN" dirty="0"/>
              <a:t>b</a:t>
            </a:r>
            <a:r>
              <a:rPr lang="zh-CN" altLang="en-US" dirty="0"/>
              <a:t>之间的关系。例如比较经典的</a:t>
            </a:r>
            <a:r>
              <a:rPr lang="en-US" altLang="zh-CN" dirty="0"/>
              <a:t>king-queen</a:t>
            </a:r>
            <a:r>
              <a:rPr lang="zh-CN" altLang="en-US" dirty="0"/>
              <a:t>与</a:t>
            </a:r>
            <a:r>
              <a:rPr lang="en-US" altLang="zh-CN" dirty="0"/>
              <a:t>man-woman</a:t>
            </a:r>
            <a:r>
              <a:rPr lang="zh-CN" altLang="en-US" dirty="0"/>
              <a:t>之间的关系</a:t>
            </a:r>
          </a:p>
          <a:p>
            <a:r>
              <a:rPr lang="zh-CN" altLang="en-US" b="1" dirty="0"/>
              <a:t>类别化（</a:t>
            </a:r>
            <a:r>
              <a:rPr lang="en-US" altLang="zh-CN" b="1" dirty="0"/>
              <a:t>categorization</a:t>
            </a:r>
            <a:r>
              <a:rPr lang="zh-CN" altLang="en-US" b="1" dirty="0"/>
              <a:t>）</a:t>
            </a:r>
            <a:r>
              <a:rPr lang="zh-CN" altLang="en-US" dirty="0"/>
              <a:t>：对词向量进行聚类，看每个簇与有标记数据集各类相比纯度如何</a:t>
            </a:r>
          </a:p>
          <a:p>
            <a:r>
              <a:rPr lang="zh-CN" altLang="en-US" b="1" dirty="0"/>
              <a:t>选择倾向（</a:t>
            </a:r>
            <a:r>
              <a:rPr lang="en-US" altLang="zh-CN" b="1" dirty="0" err="1"/>
              <a:t>selectional</a:t>
            </a:r>
            <a:r>
              <a:rPr lang="en-US" altLang="zh-CN" b="1" dirty="0"/>
              <a:t> preference</a:t>
            </a:r>
            <a:r>
              <a:rPr lang="zh-CN" altLang="en-US" b="1" dirty="0"/>
              <a:t>）</a:t>
            </a:r>
            <a:r>
              <a:rPr lang="zh-CN" altLang="en-US" dirty="0"/>
              <a:t>：判断某些名词是更倾向做某个动词的主语还是宾语，例如一般顺序是</a:t>
            </a:r>
            <a:r>
              <a:rPr lang="en-US" altLang="zh-CN" dirty="0"/>
              <a:t>people eat</a:t>
            </a:r>
            <a:r>
              <a:rPr lang="zh-CN" altLang="en-US" dirty="0"/>
              <a:t>而不是</a:t>
            </a:r>
            <a:r>
              <a:rPr lang="en-US" altLang="zh-CN" dirty="0"/>
              <a:t>eat people</a:t>
            </a:r>
          </a:p>
          <a:p>
            <a:endParaRPr lang="en-US" altLang="zh-CN" dirty="0"/>
          </a:p>
          <a:p>
            <a:r>
              <a:rPr lang="zh-CN" altLang="en-US" sz="1400" dirty="0"/>
              <a:t>注：可参考文献</a:t>
            </a:r>
            <a:endParaRPr lang="en-US" altLang="zh-CN" sz="1400" dirty="0"/>
          </a:p>
          <a:p>
            <a:r>
              <a:rPr lang="en-US" altLang="zh-CN" sz="1400" dirty="0" err="1"/>
              <a:t>Bakarov</a:t>
            </a:r>
            <a:r>
              <a:rPr lang="en-US" altLang="zh-CN" sz="1400" dirty="0"/>
              <a:t>, Amir. "A Survey of Word Embeddings Evaluation Methods." </a:t>
            </a:r>
            <a:r>
              <a:rPr lang="en-US" altLang="zh-CN" sz="1400" i="1" dirty="0" err="1"/>
              <a:t>arXiv</a:t>
            </a:r>
            <a:r>
              <a:rPr lang="en-US" altLang="zh-CN" sz="1400" i="1" dirty="0"/>
              <a:t> preprint arXiv:1801.09536</a:t>
            </a:r>
            <a:r>
              <a:rPr lang="en-US" altLang="zh-CN" sz="1400" dirty="0"/>
              <a:t>. 2018</a:t>
            </a:r>
          </a:p>
        </p:txBody>
      </p:sp>
    </p:spTree>
    <p:extLst>
      <p:ext uri="{BB962C8B-B14F-4D97-AF65-F5344CB8AC3E}">
        <p14:creationId xmlns:p14="http://schemas.microsoft.com/office/powerpoint/2010/main" val="732327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60FC28-354E-4D34-85A6-B9D653C2430A}"/>
              </a:ext>
            </a:extLst>
          </p:cNvPr>
          <p:cNvSpPr>
            <a:spLocks noGrp="1"/>
          </p:cNvSpPr>
          <p:nvPr>
            <p:ph type="body" sz="quarter" idx="10"/>
          </p:nvPr>
        </p:nvSpPr>
        <p:spPr/>
        <p:txBody>
          <a:bodyPr/>
          <a:lstStyle/>
          <a:p>
            <a:r>
              <a:rPr lang="en-US" altLang="zh-CN" dirty="0"/>
              <a:t>4.2 </a:t>
            </a:r>
            <a:r>
              <a:rPr lang="zh-CN" altLang="en-US" dirty="0"/>
              <a:t>训练效率对比</a:t>
            </a:r>
          </a:p>
        </p:txBody>
      </p:sp>
      <p:sp>
        <p:nvSpPr>
          <p:cNvPr id="3" name="文本框 2">
            <a:extLst>
              <a:ext uri="{FF2B5EF4-FFF2-40B4-BE49-F238E27FC236}">
                <a16:creationId xmlns:a16="http://schemas.microsoft.com/office/drawing/2014/main" id="{4669B7FB-6384-4FC3-8D98-F876D06CCC5C}"/>
              </a:ext>
            </a:extLst>
          </p:cNvPr>
          <p:cNvSpPr txBox="1"/>
          <p:nvPr/>
        </p:nvSpPr>
        <p:spPr>
          <a:xfrm>
            <a:off x="214504" y="1076241"/>
            <a:ext cx="4543613" cy="4247317"/>
          </a:xfrm>
          <a:prstGeom prst="rect">
            <a:avLst/>
          </a:prstGeom>
          <a:noFill/>
        </p:spPr>
        <p:txBody>
          <a:bodyPr wrap="square" rtlCol="0">
            <a:spAutoFit/>
          </a:bodyPr>
          <a:lstStyle/>
          <a:p>
            <a:r>
              <a:rPr lang="zh-CN" altLang="en-US" dirty="0"/>
              <a:t>本次评估采用绝对评估法，通过设置查询库来计算训练模型的准确性。</a:t>
            </a:r>
            <a:endParaRPr lang="en-US" altLang="zh-CN" dirty="0"/>
          </a:p>
          <a:p>
            <a:r>
              <a:rPr lang="zh-CN" altLang="en-US" dirty="0"/>
              <a:t>由于实验条件限制，实验语料采用</a:t>
            </a:r>
            <a:r>
              <a:rPr lang="en-US" altLang="zh-CN" dirty="0"/>
              <a:t>96MB</a:t>
            </a:r>
            <a:r>
              <a:rPr lang="zh-CN" altLang="en-US" dirty="0"/>
              <a:t>的已经做好预处理的语料。窗口和最小词频都设置为</a:t>
            </a:r>
            <a:r>
              <a:rPr lang="en-US" altLang="zh-CN" dirty="0"/>
              <a:t>8</a:t>
            </a:r>
            <a:r>
              <a:rPr lang="zh-CN" altLang="en-US" dirty="0"/>
              <a:t>，分别对不同模型进行训练，实验结果如下：</a:t>
            </a:r>
            <a:endParaRPr lang="en-US" altLang="zh-CN" dirty="0"/>
          </a:p>
          <a:p>
            <a:endParaRPr lang="en-US" altLang="zh-CN" dirty="0"/>
          </a:p>
          <a:p>
            <a:r>
              <a:rPr lang="en-US" altLang="zh-CN" dirty="0"/>
              <a:t>1.word2vec</a:t>
            </a:r>
            <a:r>
              <a:rPr lang="zh-CN" altLang="en-US" dirty="0"/>
              <a:t>的训练效率最高，且在低维词向量下占用内存最小</a:t>
            </a:r>
            <a:endParaRPr lang="en-US" altLang="zh-CN" dirty="0"/>
          </a:p>
          <a:p>
            <a:endParaRPr lang="en-US" altLang="zh-CN" dirty="0"/>
          </a:p>
          <a:p>
            <a:r>
              <a:rPr lang="en-US" altLang="zh-CN" dirty="0"/>
              <a:t>2.</a:t>
            </a:r>
            <a:r>
              <a:rPr lang="zh-CN" altLang="en-US" dirty="0"/>
              <a:t>当处理高维词向量时，</a:t>
            </a:r>
            <a:r>
              <a:rPr lang="en-US" altLang="zh-CN" dirty="0"/>
              <a:t>glove</a:t>
            </a:r>
            <a:r>
              <a:rPr lang="zh-CN" altLang="en-US" dirty="0"/>
              <a:t>的表现最好，但随之而来的空间和时间成本成倍增加</a:t>
            </a:r>
            <a:endParaRPr lang="en-US" altLang="zh-CN" dirty="0"/>
          </a:p>
          <a:p>
            <a:endParaRPr lang="en-US" altLang="zh-CN" dirty="0"/>
          </a:p>
          <a:p>
            <a:r>
              <a:rPr lang="en-US" altLang="zh-CN" dirty="0"/>
              <a:t>3.Fasttext</a:t>
            </a:r>
            <a:r>
              <a:rPr lang="zh-CN" altLang="en-US" dirty="0"/>
              <a:t>模型表现一般，在非特定任务下效率比</a:t>
            </a:r>
            <a:r>
              <a:rPr lang="en-US" altLang="zh-CN" dirty="0"/>
              <a:t>word2vec</a:t>
            </a:r>
            <a:r>
              <a:rPr lang="zh-CN" altLang="en-US" dirty="0"/>
              <a:t>低</a:t>
            </a:r>
          </a:p>
        </p:txBody>
      </p:sp>
      <p:graphicFrame>
        <p:nvGraphicFramePr>
          <p:cNvPr id="5" name="表格 4">
            <a:extLst>
              <a:ext uri="{FF2B5EF4-FFF2-40B4-BE49-F238E27FC236}">
                <a16:creationId xmlns:a16="http://schemas.microsoft.com/office/drawing/2014/main" id="{1AEB5D25-ED83-45BA-BFC9-BF494C7D3E3D}"/>
              </a:ext>
            </a:extLst>
          </p:cNvPr>
          <p:cNvGraphicFramePr>
            <a:graphicFrameLocks noGrp="1"/>
          </p:cNvGraphicFramePr>
          <p:nvPr>
            <p:extLst>
              <p:ext uri="{D42A27DB-BD31-4B8C-83A1-F6EECF244321}">
                <p14:modId xmlns:p14="http://schemas.microsoft.com/office/powerpoint/2010/main" val="2150295156"/>
              </p:ext>
            </p:extLst>
          </p:nvPr>
        </p:nvGraphicFramePr>
        <p:xfrm>
          <a:off x="4903278" y="1078891"/>
          <a:ext cx="6959646" cy="3484640"/>
        </p:xfrm>
        <a:graphic>
          <a:graphicData uri="http://schemas.openxmlformats.org/drawingml/2006/table">
            <a:tbl>
              <a:tblPr>
                <a:tableStyleId>{5C22544A-7EE6-4342-B048-85BDC9FD1C3A}</a:tableStyleId>
              </a:tblPr>
              <a:tblGrid>
                <a:gridCol w="1739504">
                  <a:extLst>
                    <a:ext uri="{9D8B030D-6E8A-4147-A177-3AD203B41FA5}">
                      <a16:colId xmlns:a16="http://schemas.microsoft.com/office/drawing/2014/main" val="3278125252"/>
                    </a:ext>
                  </a:extLst>
                </a:gridCol>
                <a:gridCol w="1739504">
                  <a:extLst>
                    <a:ext uri="{9D8B030D-6E8A-4147-A177-3AD203B41FA5}">
                      <a16:colId xmlns:a16="http://schemas.microsoft.com/office/drawing/2014/main" val="459646743"/>
                    </a:ext>
                  </a:extLst>
                </a:gridCol>
                <a:gridCol w="1740319">
                  <a:extLst>
                    <a:ext uri="{9D8B030D-6E8A-4147-A177-3AD203B41FA5}">
                      <a16:colId xmlns:a16="http://schemas.microsoft.com/office/drawing/2014/main" val="332442057"/>
                    </a:ext>
                  </a:extLst>
                </a:gridCol>
                <a:gridCol w="1740319">
                  <a:extLst>
                    <a:ext uri="{9D8B030D-6E8A-4147-A177-3AD203B41FA5}">
                      <a16:colId xmlns:a16="http://schemas.microsoft.com/office/drawing/2014/main" val="2798355456"/>
                    </a:ext>
                  </a:extLst>
                </a:gridCol>
              </a:tblGrid>
              <a:tr h="570158">
                <a:tc>
                  <a:txBody>
                    <a:bodyPr/>
                    <a:lstStyle/>
                    <a:p>
                      <a:pPr marL="0" marR="0" algn="just">
                        <a:spcBef>
                          <a:spcPts val="0"/>
                        </a:spcBef>
                        <a:spcAft>
                          <a:spcPts val="0"/>
                        </a:spcAft>
                      </a:pP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50" kern="100" dirty="0">
                          <a:effectLst/>
                        </a:rPr>
                        <a:t>Analogy Task</a:t>
                      </a:r>
                      <a:r>
                        <a:rPr lang="zh-CN" altLang="en-US" sz="1050" kern="100" dirty="0">
                          <a:effectLst/>
                        </a:rPr>
                        <a:t>准确度（</a:t>
                      </a:r>
                      <a:r>
                        <a:rPr lang="en-US" altLang="zh-CN" sz="1050" kern="100" dirty="0">
                          <a:effectLst/>
                        </a:rPr>
                        <a:t>%</a:t>
                      </a:r>
                      <a:r>
                        <a:rPr lang="zh-CN" altLang="en-US" sz="1050" kern="100" dirty="0">
                          <a:effectLst/>
                        </a:rPr>
                        <a:t>）</a:t>
                      </a:r>
                      <a:endParaRPr lang="zh-CN" alt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1050" kern="100">
                          <a:effectLst/>
                        </a:rPr>
                        <a:t>训练时长</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zh-CN" altLang="en-US" sz="1050" kern="100">
                          <a:effectLst/>
                        </a:rPr>
                        <a:t>内存占用峰值（</a:t>
                      </a:r>
                      <a:r>
                        <a:rPr lang="en-US" altLang="zh-CN" sz="1050" kern="100">
                          <a:effectLst/>
                        </a:rPr>
                        <a:t>MB</a:t>
                      </a:r>
                      <a:r>
                        <a:rPr lang="zh-CN" altLang="en-US" sz="1050" kern="100">
                          <a:effectLst/>
                        </a:rPr>
                        <a:t>）</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351486702"/>
                  </a:ext>
                </a:extLst>
              </a:tr>
              <a:tr h="485747">
                <a:tc>
                  <a:txBody>
                    <a:bodyPr/>
                    <a:lstStyle/>
                    <a:p>
                      <a:pPr marL="0" marR="0" algn="just">
                        <a:spcBef>
                          <a:spcPts val="0"/>
                        </a:spcBef>
                        <a:spcAft>
                          <a:spcPts val="0"/>
                        </a:spcAft>
                      </a:pPr>
                      <a:r>
                        <a:rPr lang="en-US" sz="1050" kern="100">
                          <a:effectLst/>
                        </a:rPr>
                        <a:t>Word2vec（300</a:t>
                      </a:r>
                      <a:r>
                        <a:rPr lang="zh-CN" altLang="en-US" sz="1050" kern="100">
                          <a:effectLst/>
                        </a:rPr>
                        <a:t>维）</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050" kern="100" dirty="0">
                          <a:effectLst/>
                        </a:rPr>
                        <a:t>51.11</a:t>
                      </a:r>
                      <a:endParaRPr lang="zh-CN" altLang="en-US" sz="1050" kern="100" dirty="0">
                        <a:effectLst/>
                        <a:latin typeface="Calibri" panose="020F0502020204030204" pitchFamily="34" charset="0"/>
                        <a:ea typeface="+mn-ea"/>
                        <a:cs typeface="Times New Roman" panose="02020603050405020304" pitchFamily="18" charset="0"/>
                      </a:endParaRPr>
                    </a:p>
                    <a:p>
                      <a:pPr marL="0" marR="0" algn="just">
                        <a:spcBef>
                          <a:spcPts val="0"/>
                        </a:spcBef>
                        <a:spcAft>
                          <a:spcPts val="0"/>
                        </a:spcAft>
                      </a:pPr>
                      <a:endParaRPr lang="zh-CN" alt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50" kern="100">
                          <a:effectLst/>
                        </a:rPr>
                        <a:t>2min29s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a:effectLst/>
                        </a:rPr>
                        <a:t>1107.4</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516341788"/>
                  </a:ext>
                </a:extLst>
              </a:tr>
              <a:tr h="485747">
                <a:tc>
                  <a:txBody>
                    <a:bodyPr/>
                    <a:lstStyle/>
                    <a:p>
                      <a:pPr marL="0" marR="0" algn="just">
                        <a:spcBef>
                          <a:spcPts val="0"/>
                        </a:spcBef>
                        <a:spcAft>
                          <a:spcPts val="0"/>
                        </a:spcAft>
                      </a:pPr>
                      <a:r>
                        <a:rPr lang="en-US" sz="1050" kern="100">
                          <a:effectLst/>
                        </a:rPr>
                        <a:t>Word2vec（100</a:t>
                      </a:r>
                      <a:r>
                        <a:rPr lang="zh-CN" altLang="en-US" sz="1050" kern="100">
                          <a:effectLst/>
                        </a:rPr>
                        <a:t>维）</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dirty="0">
                          <a:effectLst/>
                        </a:rPr>
                        <a:t>47.40</a:t>
                      </a:r>
                      <a:endParaRPr lang="zh-CN" alt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50" kern="100">
                          <a:effectLst/>
                        </a:rPr>
                        <a:t>1min28s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a:effectLst/>
                        </a:rPr>
                        <a:t>269.1</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439554870"/>
                  </a:ext>
                </a:extLst>
              </a:tr>
              <a:tr h="485747">
                <a:tc>
                  <a:txBody>
                    <a:bodyPr/>
                    <a:lstStyle/>
                    <a:p>
                      <a:pPr marL="0" marR="0" algn="just">
                        <a:spcBef>
                          <a:spcPts val="0"/>
                        </a:spcBef>
                        <a:spcAft>
                          <a:spcPts val="0"/>
                        </a:spcAft>
                      </a:pPr>
                      <a:r>
                        <a:rPr lang="en-US" sz="1050" kern="100">
                          <a:effectLst/>
                        </a:rPr>
                        <a:t>Glove（300</a:t>
                      </a:r>
                      <a:r>
                        <a:rPr lang="zh-CN" altLang="en-US" sz="1050" kern="100">
                          <a:effectLst/>
                        </a:rPr>
                        <a:t>维）</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dirty="0">
                          <a:effectLst/>
                          <a:latin typeface="宋体" panose="02010600030101010101" pitchFamily="2" charset="-122"/>
                          <a:ea typeface="宋体" panose="02010600030101010101" pitchFamily="2" charset="-122"/>
                          <a:cs typeface="Times New Roman" panose="02020603050405020304" pitchFamily="18" charset="0"/>
                        </a:rPr>
                        <a:t>53.84</a:t>
                      </a:r>
                      <a:endParaRPr lang="zh-CN" alt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50" kern="100">
                          <a:effectLst/>
                        </a:rPr>
                        <a:t>49min02s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a:effectLst/>
                        </a:rPr>
                        <a:t>954.7</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177039580"/>
                  </a:ext>
                </a:extLst>
              </a:tr>
              <a:tr h="485747">
                <a:tc>
                  <a:txBody>
                    <a:bodyPr/>
                    <a:lstStyle/>
                    <a:p>
                      <a:pPr marL="0" marR="0" algn="just">
                        <a:spcBef>
                          <a:spcPts val="0"/>
                        </a:spcBef>
                        <a:spcAft>
                          <a:spcPts val="0"/>
                        </a:spcAft>
                      </a:pPr>
                      <a:r>
                        <a:rPr lang="en-US" sz="1050" kern="100">
                          <a:effectLst/>
                        </a:rPr>
                        <a:t>Glove（100</a:t>
                      </a:r>
                      <a:r>
                        <a:rPr lang="zh-CN" altLang="en-US" sz="1050" kern="100">
                          <a:effectLst/>
                        </a:rPr>
                        <a:t>维）</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dirty="0">
                          <a:effectLst/>
                          <a:latin typeface="宋体" panose="02010600030101010101" pitchFamily="2" charset="-122"/>
                          <a:ea typeface="宋体" panose="02010600030101010101" pitchFamily="2" charset="-122"/>
                          <a:cs typeface="Times New Roman" panose="02020603050405020304" pitchFamily="18" charset="0"/>
                        </a:rPr>
                        <a:t>49.27</a:t>
                      </a:r>
                      <a:endParaRPr lang="zh-CN" alt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50" kern="100" dirty="0">
                          <a:effectLst/>
                        </a:rPr>
                        <a:t>20min34s</a:t>
                      </a:r>
                      <a:endParaRPr 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a:effectLst/>
                        </a:rPr>
                        <a:t>320.6</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78381240"/>
                  </a:ext>
                </a:extLst>
              </a:tr>
              <a:tr h="485747">
                <a:tc>
                  <a:txBody>
                    <a:bodyPr/>
                    <a:lstStyle/>
                    <a:p>
                      <a:pPr marL="0" marR="0" algn="just">
                        <a:spcBef>
                          <a:spcPts val="0"/>
                        </a:spcBef>
                        <a:spcAft>
                          <a:spcPts val="0"/>
                        </a:spcAft>
                      </a:pPr>
                      <a:r>
                        <a:rPr lang="en-US" sz="1050" kern="100">
                          <a:effectLst/>
                        </a:rPr>
                        <a:t>Fasttext（300</a:t>
                      </a:r>
                      <a:r>
                        <a:rPr lang="zh-CN" altLang="en-US" sz="1050" kern="100">
                          <a:effectLst/>
                        </a:rPr>
                        <a:t>维）</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dirty="0">
                          <a:effectLst/>
                        </a:rPr>
                        <a:t>46.39</a:t>
                      </a:r>
                      <a:endParaRPr lang="zh-CN" alt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50" kern="100">
                          <a:effectLst/>
                        </a:rPr>
                        <a:t>6min16s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a:effectLst/>
                        </a:rPr>
                        <a:t>1232.3</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3850104659"/>
                  </a:ext>
                </a:extLst>
              </a:tr>
              <a:tr h="485747">
                <a:tc>
                  <a:txBody>
                    <a:bodyPr/>
                    <a:lstStyle/>
                    <a:p>
                      <a:pPr marL="0" marR="0" algn="just">
                        <a:spcBef>
                          <a:spcPts val="0"/>
                        </a:spcBef>
                        <a:spcAft>
                          <a:spcPts val="0"/>
                        </a:spcAft>
                      </a:pPr>
                      <a:r>
                        <a:rPr lang="en-US" sz="1050" kern="100">
                          <a:effectLst/>
                        </a:rPr>
                        <a:t>Fasttext（100</a:t>
                      </a:r>
                      <a:r>
                        <a:rPr lang="zh-CN" altLang="en-US" sz="1050" kern="100">
                          <a:effectLst/>
                        </a:rPr>
                        <a:t>维）</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a:effectLst/>
                        </a:rPr>
                        <a:t>41.68</a:t>
                      </a:r>
                      <a:endParaRPr lang="zh-CN" alt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sz="1050" kern="100">
                          <a:effectLst/>
                        </a:rPr>
                        <a:t>5min11s</a:t>
                      </a:r>
                      <a:endParaRPr lang="en-US" sz="10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tc>
                  <a:txBody>
                    <a:bodyPr/>
                    <a:lstStyle/>
                    <a:p>
                      <a:pPr marL="0" marR="0" algn="just">
                        <a:spcBef>
                          <a:spcPts val="0"/>
                        </a:spcBef>
                        <a:spcAft>
                          <a:spcPts val="0"/>
                        </a:spcAft>
                      </a:pPr>
                      <a:r>
                        <a:rPr lang="en-US" altLang="zh-CN" sz="1050" kern="100" dirty="0">
                          <a:effectLst/>
                        </a:rPr>
                        <a:t>836.9</a:t>
                      </a:r>
                      <a:endParaRPr lang="zh-CN" altLang="en-US"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a:tc>
                <a:extLst>
                  <a:ext uri="{0D108BD9-81ED-4DB2-BD59-A6C34878D82A}">
                    <a16:rowId xmlns:a16="http://schemas.microsoft.com/office/drawing/2014/main" val="2116036925"/>
                  </a:ext>
                </a:extLst>
              </a:tr>
            </a:tbl>
          </a:graphicData>
        </a:graphic>
      </p:graphicFrame>
      <p:sp>
        <p:nvSpPr>
          <p:cNvPr id="6" name="文本框 5">
            <a:extLst>
              <a:ext uri="{FF2B5EF4-FFF2-40B4-BE49-F238E27FC236}">
                <a16:creationId xmlns:a16="http://schemas.microsoft.com/office/drawing/2014/main" id="{C15C39AD-6249-46DB-A69A-304460E1F4F9}"/>
              </a:ext>
            </a:extLst>
          </p:cNvPr>
          <p:cNvSpPr txBox="1"/>
          <p:nvPr/>
        </p:nvSpPr>
        <p:spPr>
          <a:xfrm>
            <a:off x="7433885" y="4965652"/>
            <a:ext cx="2897204" cy="261610"/>
          </a:xfrm>
          <a:prstGeom prst="rect">
            <a:avLst/>
          </a:prstGeom>
          <a:noFill/>
        </p:spPr>
        <p:txBody>
          <a:bodyPr wrap="square" rtlCol="0">
            <a:spAutoFit/>
          </a:bodyPr>
          <a:lstStyle/>
          <a:p>
            <a:r>
              <a:rPr lang="zh-CN" altLang="en-US" sz="1100" dirty="0"/>
              <a:t>图</a:t>
            </a:r>
            <a:r>
              <a:rPr lang="en-US" altLang="zh-CN" sz="1100" dirty="0"/>
              <a:t>4.2</a:t>
            </a:r>
            <a:r>
              <a:rPr lang="zh-CN" altLang="en-US" sz="1100" dirty="0"/>
              <a:t>：实验数据结果</a:t>
            </a:r>
          </a:p>
        </p:txBody>
      </p:sp>
    </p:spTree>
    <p:extLst>
      <p:ext uri="{BB962C8B-B14F-4D97-AF65-F5344CB8AC3E}">
        <p14:creationId xmlns:p14="http://schemas.microsoft.com/office/powerpoint/2010/main" val="261235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CADD20D-503A-4005-8B9A-99582354E074}"/>
              </a:ext>
            </a:extLst>
          </p:cNvPr>
          <p:cNvSpPr>
            <a:spLocks noGrp="1"/>
          </p:cNvSpPr>
          <p:nvPr>
            <p:ph type="body" sz="quarter" idx="10"/>
          </p:nvPr>
        </p:nvSpPr>
        <p:spPr/>
        <p:txBody>
          <a:bodyPr/>
          <a:lstStyle/>
          <a:p>
            <a:r>
              <a:rPr lang="en-US" altLang="zh-CN" dirty="0"/>
              <a:t>4.3 </a:t>
            </a:r>
            <a:r>
              <a:rPr lang="zh-CN" altLang="en-US" dirty="0"/>
              <a:t>训练效率分析</a:t>
            </a:r>
          </a:p>
        </p:txBody>
      </p:sp>
      <p:sp>
        <p:nvSpPr>
          <p:cNvPr id="7" name="文本框 6">
            <a:extLst>
              <a:ext uri="{FF2B5EF4-FFF2-40B4-BE49-F238E27FC236}">
                <a16:creationId xmlns:a16="http://schemas.microsoft.com/office/drawing/2014/main" id="{E859C730-2988-4F2E-B9C3-94A8FDDFD6D2}"/>
              </a:ext>
            </a:extLst>
          </p:cNvPr>
          <p:cNvSpPr txBox="1"/>
          <p:nvPr/>
        </p:nvSpPr>
        <p:spPr>
          <a:xfrm>
            <a:off x="346509" y="1193533"/>
            <a:ext cx="5349788" cy="4801314"/>
          </a:xfrm>
          <a:prstGeom prst="rect">
            <a:avLst/>
          </a:prstGeom>
          <a:noFill/>
        </p:spPr>
        <p:txBody>
          <a:bodyPr wrap="square" rtlCol="0">
            <a:spAutoFit/>
          </a:bodyPr>
          <a:lstStyle/>
          <a:p>
            <a:r>
              <a:rPr lang="zh-CN" altLang="en-US" dirty="0"/>
              <a:t>从实验训练结果来看，</a:t>
            </a:r>
            <a:endParaRPr lang="en-US" altLang="zh-CN" dirty="0"/>
          </a:p>
          <a:p>
            <a:endParaRPr lang="en-US" altLang="zh-CN" dirty="0"/>
          </a:p>
          <a:p>
            <a:pPr marL="342900" indent="-342900">
              <a:buFont typeface="+mj-lt"/>
              <a:buAutoNum type="arabicPeriod"/>
            </a:pPr>
            <a:r>
              <a:rPr lang="zh-CN" altLang="en-US" dirty="0"/>
              <a:t>由于</a:t>
            </a:r>
            <a:r>
              <a:rPr lang="en-US" altLang="zh-CN" dirty="0"/>
              <a:t>glove</a:t>
            </a:r>
            <a:r>
              <a:rPr lang="zh-CN" altLang="en-US" dirty="0"/>
              <a:t>使用的是全局信息，整体训练时长最长，但其词与词之间的语义关系把握的最准。</a:t>
            </a:r>
            <a:endParaRPr lang="en-US" altLang="zh-CN" dirty="0"/>
          </a:p>
          <a:p>
            <a:pPr marL="342900" indent="-342900">
              <a:buFont typeface="+mj-lt"/>
              <a:buAutoNum type="arabicPeriod"/>
            </a:pPr>
            <a:endParaRPr lang="en-US" altLang="zh-CN" dirty="0"/>
          </a:p>
          <a:p>
            <a:pPr marL="342900" indent="-342900">
              <a:buFont typeface="+mj-lt"/>
              <a:buAutoNum type="arabicPeriod"/>
            </a:pPr>
            <a:r>
              <a:rPr lang="en-US" altLang="zh-CN" dirty="0"/>
              <a:t>Word2vec</a:t>
            </a:r>
            <a:r>
              <a:rPr lang="zh-CN" altLang="en-US" dirty="0"/>
              <a:t>作为较早的训练模型，在准确度与时间上存在着可控的区间，由于该训练模型相对简单，如果在不使用负采样的情况下，其训练速度很快但准确度相对较差，反之准确度可提高，但如果需要提高到与</a:t>
            </a:r>
            <a:r>
              <a:rPr lang="en-US" altLang="zh-CN" dirty="0"/>
              <a:t>glove</a:t>
            </a:r>
            <a:r>
              <a:rPr lang="zh-CN" altLang="en-US" dirty="0"/>
              <a:t>相同的准确度水平，可能需要花费更长的时间。</a:t>
            </a:r>
            <a:endParaRPr lang="en-US" altLang="zh-CN" dirty="0"/>
          </a:p>
          <a:p>
            <a:pPr marL="342900" indent="-342900">
              <a:buFont typeface="+mj-lt"/>
              <a:buAutoNum type="arabicPeriod"/>
            </a:pPr>
            <a:endParaRPr lang="en-US" altLang="zh-CN" dirty="0"/>
          </a:p>
          <a:p>
            <a:pPr marL="342900" indent="-342900">
              <a:buFont typeface="+mj-lt"/>
              <a:buAutoNum type="arabicPeriod"/>
            </a:pPr>
            <a:r>
              <a:rPr lang="en-US" altLang="zh-CN" dirty="0" err="1"/>
              <a:t>fasttext</a:t>
            </a:r>
            <a:r>
              <a:rPr lang="zh-CN" altLang="en-US" dirty="0"/>
              <a:t>作为</a:t>
            </a:r>
            <a:r>
              <a:rPr lang="en-US" altLang="zh-CN" dirty="0"/>
              <a:t>CBOW</a:t>
            </a:r>
            <a:r>
              <a:rPr lang="zh-CN" altLang="en-US" dirty="0"/>
              <a:t>模型的改动，增加了</a:t>
            </a:r>
            <a:r>
              <a:rPr lang="en-US" altLang="zh-CN" dirty="0" err="1"/>
              <a:t>subword</a:t>
            </a:r>
            <a:r>
              <a:rPr lang="zh-CN" altLang="en-US" dirty="0"/>
              <a:t>处理的情况下，自然在训练速度上略慢于</a:t>
            </a:r>
            <a:r>
              <a:rPr lang="en-US" altLang="zh-CN" dirty="0"/>
              <a:t>word2vec</a:t>
            </a:r>
            <a:r>
              <a:rPr lang="zh-CN" altLang="en-US" dirty="0"/>
              <a:t>，虽然在一般情况下效率低于后者，但在处理具有类似结构的词语料和做分类上，</a:t>
            </a:r>
            <a:r>
              <a:rPr lang="en-US" altLang="zh-CN" dirty="0" err="1"/>
              <a:t>fasttext</a:t>
            </a:r>
            <a:r>
              <a:rPr lang="zh-CN" altLang="en-US" dirty="0"/>
              <a:t>可能具有更好的效率。</a:t>
            </a:r>
            <a:endParaRPr lang="en-US" altLang="zh-CN" dirty="0"/>
          </a:p>
        </p:txBody>
      </p:sp>
      <p:sp>
        <p:nvSpPr>
          <p:cNvPr id="5" name="矩形 4">
            <a:extLst>
              <a:ext uri="{FF2B5EF4-FFF2-40B4-BE49-F238E27FC236}">
                <a16:creationId xmlns:a16="http://schemas.microsoft.com/office/drawing/2014/main" id="{B38A83EF-39E7-4CBD-AF47-583D4F28C6A5}"/>
              </a:ext>
            </a:extLst>
          </p:cNvPr>
          <p:cNvSpPr/>
          <p:nvPr/>
        </p:nvSpPr>
        <p:spPr>
          <a:xfrm>
            <a:off x="5749491" y="1126355"/>
            <a:ext cx="6096000" cy="1200329"/>
          </a:xfrm>
          <a:prstGeom prst="rect">
            <a:avLst/>
          </a:prstGeom>
        </p:spPr>
        <p:txBody>
          <a:bodyPr>
            <a:spAutoFit/>
          </a:bodyPr>
          <a:lstStyle/>
          <a:p>
            <a:pPr marL="342900" indent="-342900">
              <a:buFont typeface="+mj-lt"/>
              <a:buAutoNum type="arabicPeriod" startAt="4"/>
            </a:pPr>
            <a:r>
              <a:rPr lang="zh-CN" altLang="en-US" dirty="0"/>
              <a:t>在求得相似词的实验中，</a:t>
            </a:r>
            <a:r>
              <a:rPr lang="en-US" altLang="zh-CN" dirty="0"/>
              <a:t>word2vec</a:t>
            </a:r>
            <a:r>
              <a:rPr lang="zh-CN" altLang="en-US" dirty="0"/>
              <a:t>可以很好的把握上下文的语义关系，</a:t>
            </a:r>
            <a:r>
              <a:rPr lang="en-US" altLang="zh-CN" dirty="0"/>
              <a:t>glove</a:t>
            </a:r>
            <a:r>
              <a:rPr lang="zh-CN" altLang="en-US" dirty="0"/>
              <a:t>更是能从全局把握语义，而特别的是</a:t>
            </a:r>
            <a:r>
              <a:rPr lang="en-US" altLang="zh-CN" dirty="0" err="1"/>
              <a:t>fasttext</a:t>
            </a:r>
            <a:r>
              <a:rPr lang="zh-CN" altLang="en-US" dirty="0"/>
              <a:t>更倾向于寻找与目标词看上去比较像的词</a:t>
            </a:r>
          </a:p>
        </p:txBody>
      </p:sp>
      <p:pic>
        <p:nvPicPr>
          <p:cNvPr id="8" name="图片 7">
            <a:extLst>
              <a:ext uri="{FF2B5EF4-FFF2-40B4-BE49-F238E27FC236}">
                <a16:creationId xmlns:a16="http://schemas.microsoft.com/office/drawing/2014/main" id="{C167C8FE-142D-4865-85D6-4C2AD425979F}"/>
              </a:ext>
            </a:extLst>
          </p:cNvPr>
          <p:cNvPicPr>
            <a:picLocks noChangeAspect="1"/>
          </p:cNvPicPr>
          <p:nvPr/>
        </p:nvPicPr>
        <p:blipFill>
          <a:blip r:embed="rId2"/>
          <a:stretch>
            <a:fillRect/>
          </a:stretch>
        </p:blipFill>
        <p:spPr>
          <a:xfrm>
            <a:off x="6222774" y="2439786"/>
            <a:ext cx="5413573" cy="3031844"/>
          </a:xfrm>
          <a:prstGeom prst="rect">
            <a:avLst/>
          </a:prstGeom>
        </p:spPr>
      </p:pic>
      <p:sp>
        <p:nvSpPr>
          <p:cNvPr id="11" name="文本框 10">
            <a:extLst>
              <a:ext uri="{FF2B5EF4-FFF2-40B4-BE49-F238E27FC236}">
                <a16:creationId xmlns:a16="http://schemas.microsoft.com/office/drawing/2014/main" id="{0E46F095-EBFA-4ECB-97C3-A82B94245DEE}"/>
              </a:ext>
            </a:extLst>
          </p:cNvPr>
          <p:cNvSpPr txBox="1"/>
          <p:nvPr/>
        </p:nvSpPr>
        <p:spPr>
          <a:xfrm>
            <a:off x="7282832" y="5656333"/>
            <a:ext cx="3422931" cy="276999"/>
          </a:xfrm>
          <a:prstGeom prst="rect">
            <a:avLst/>
          </a:prstGeom>
          <a:noFill/>
        </p:spPr>
        <p:txBody>
          <a:bodyPr wrap="square" rtlCol="0">
            <a:spAutoFit/>
          </a:bodyPr>
          <a:lstStyle/>
          <a:p>
            <a:r>
              <a:rPr lang="zh-CN" altLang="en-US" sz="1200" dirty="0"/>
              <a:t>图</a:t>
            </a:r>
            <a:r>
              <a:rPr lang="en-US" altLang="zh-CN" sz="1200" dirty="0"/>
              <a:t>4.3 </a:t>
            </a:r>
            <a:r>
              <a:rPr lang="zh-CN" altLang="en-US" sz="1200" dirty="0"/>
              <a:t>描述词向量</a:t>
            </a:r>
            <a:r>
              <a:rPr lang="en-US" altLang="zh-CN" sz="1200" b="1" dirty="0"/>
              <a:t>Analogy</a:t>
            </a:r>
            <a:r>
              <a:rPr lang="zh-CN" altLang="en-US" sz="1200" b="1" dirty="0"/>
              <a:t>的经典例子</a:t>
            </a:r>
            <a:endParaRPr lang="zh-CN" altLang="en-US" sz="1200" dirty="0"/>
          </a:p>
        </p:txBody>
      </p:sp>
    </p:spTree>
    <p:extLst>
      <p:ext uri="{BB962C8B-B14F-4D97-AF65-F5344CB8AC3E}">
        <p14:creationId xmlns:p14="http://schemas.microsoft.com/office/powerpoint/2010/main" val="69484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a:bodyPr>
          <a:lstStyle/>
          <a:p>
            <a:r>
              <a:rPr kumimoji="1" lang="en-US" altLang="zh-CN" dirty="0"/>
              <a:t>PART</a:t>
            </a:r>
            <a:r>
              <a:rPr kumimoji="1" lang="zh-CN" altLang="en-US" dirty="0"/>
              <a:t> </a:t>
            </a:r>
            <a:r>
              <a:rPr kumimoji="1" lang="en-US" altLang="zh-CN" dirty="0"/>
              <a:t>ONE</a:t>
            </a:r>
            <a:endParaRPr kumimoji="1" lang="zh-CN" altLang="en-US" dirty="0"/>
          </a:p>
        </p:txBody>
      </p:sp>
      <p:sp>
        <p:nvSpPr>
          <p:cNvPr id="3" name="文本占位符 2"/>
          <p:cNvSpPr>
            <a:spLocks noGrp="1"/>
          </p:cNvSpPr>
          <p:nvPr>
            <p:ph type="body" sz="quarter" idx="14"/>
          </p:nvPr>
        </p:nvSpPr>
        <p:spPr/>
        <p:txBody>
          <a:bodyPr/>
          <a:lstStyle/>
          <a:p>
            <a:r>
              <a:rPr kumimoji="1" lang="en-US" altLang="zh-CN" dirty="0"/>
              <a:t>Word2vec</a:t>
            </a:r>
            <a:endParaRPr kumimoji="1" lang="zh-CN" altLang="en-US" dirty="0"/>
          </a:p>
        </p:txBody>
      </p:sp>
    </p:spTree>
    <p:extLst>
      <p:ext uri="{BB962C8B-B14F-4D97-AF65-F5344CB8AC3E}">
        <p14:creationId xmlns:p14="http://schemas.microsoft.com/office/powerpoint/2010/main" val="928140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4504" y="436033"/>
            <a:ext cx="4868117" cy="529569"/>
          </a:xfrm>
        </p:spPr>
        <p:txBody>
          <a:bodyPr/>
          <a:lstStyle/>
          <a:p>
            <a:r>
              <a:rPr kumimoji="1" lang="en-US" altLang="zh-CN" dirty="0"/>
              <a:t>4.3 </a:t>
            </a:r>
            <a:r>
              <a:rPr kumimoji="1" lang="zh-CN" altLang="en-US" dirty="0"/>
              <a:t>对数据集选择的思考</a:t>
            </a:r>
          </a:p>
        </p:txBody>
      </p:sp>
      <p:grpSp>
        <p:nvGrpSpPr>
          <p:cNvPr id="11" name="组 10"/>
          <p:cNvGrpSpPr/>
          <p:nvPr/>
        </p:nvGrpSpPr>
        <p:grpSpPr>
          <a:xfrm>
            <a:off x="948661" y="1366092"/>
            <a:ext cx="2171645" cy="2163438"/>
            <a:chOff x="1087813" y="1357746"/>
            <a:chExt cx="2392022" cy="2382982"/>
          </a:xfrm>
        </p:grpSpPr>
        <p:graphicFrame>
          <p:nvGraphicFramePr>
            <p:cNvPr id="7" name="图表 6"/>
            <p:cNvGraphicFramePr/>
            <p:nvPr/>
          </p:nvGraphicFramePr>
          <p:xfrm>
            <a:off x="1087813" y="1357746"/>
            <a:ext cx="2382982" cy="2382982"/>
          </p:xfrm>
          <a:graphic>
            <a:graphicData uri="http://schemas.openxmlformats.org/drawingml/2006/chart">
              <c:chart xmlns:c="http://schemas.openxmlformats.org/drawingml/2006/chart" xmlns:r="http://schemas.openxmlformats.org/officeDocument/2006/relationships" r:id="rId3"/>
            </a:graphicData>
          </a:graphic>
        </p:graphicFrame>
        <p:sp>
          <p:nvSpPr>
            <p:cNvPr id="6" name="同心圆 5"/>
            <p:cNvSpPr/>
            <p:nvPr/>
          </p:nvSpPr>
          <p:spPr>
            <a:xfrm>
              <a:off x="1096853" y="1357746"/>
              <a:ext cx="2382982" cy="2382982"/>
            </a:xfrm>
            <a:prstGeom prst="donut">
              <a:avLst>
                <a:gd name="adj" fmla="val 40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42" name="文本框 8"/>
          <p:cNvSpPr txBox="1"/>
          <p:nvPr/>
        </p:nvSpPr>
        <p:spPr>
          <a:xfrm>
            <a:off x="800501" y="4324208"/>
            <a:ext cx="2459760" cy="10291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200" dirty="0">
                <a:solidFill>
                  <a:schemeClr val="tx1">
                    <a:lumMod val="75000"/>
                    <a:lumOff val="25000"/>
                  </a:schemeClr>
                </a:solidFill>
                <a:latin typeface="微软雅黑" charset="0"/>
                <a:ea typeface="微软雅黑" charset="0"/>
              </a:rPr>
              <a:t>目前</a:t>
            </a:r>
            <a:r>
              <a:rPr lang="en-US" altLang="zh-CN" sz="1200" dirty="0">
                <a:solidFill>
                  <a:schemeClr val="tx1">
                    <a:lumMod val="75000"/>
                    <a:lumOff val="25000"/>
                  </a:schemeClr>
                </a:solidFill>
                <a:latin typeface="微软雅黑" charset="0"/>
                <a:ea typeface="微软雅黑" charset="0"/>
              </a:rPr>
              <a:t>word2vec</a:t>
            </a:r>
            <a:r>
              <a:rPr lang="zh-CN" altLang="en-US" sz="1200" dirty="0">
                <a:solidFill>
                  <a:schemeClr val="tx1">
                    <a:lumMod val="75000"/>
                    <a:lumOff val="25000"/>
                  </a:schemeClr>
                </a:solidFill>
                <a:latin typeface="微软雅黑" charset="0"/>
                <a:ea typeface="微软雅黑" charset="0"/>
              </a:rPr>
              <a:t>已被广泛应用于各种实用场景，由于模型本身简单所以训练速度快，适用于大多数准确度不是非常严苛的场景</a:t>
            </a:r>
          </a:p>
        </p:txBody>
      </p:sp>
      <p:sp>
        <p:nvSpPr>
          <p:cNvPr id="43" name="矩形 42"/>
          <p:cNvSpPr/>
          <p:nvPr/>
        </p:nvSpPr>
        <p:spPr>
          <a:xfrm>
            <a:off x="1381805" y="3816271"/>
            <a:ext cx="1297150" cy="412742"/>
          </a:xfrm>
          <a:prstGeom prst="rect">
            <a:avLst/>
          </a:prstGeom>
        </p:spPr>
        <p:txBody>
          <a:bodyPr wrap="none">
            <a:spAutoFit/>
          </a:bodyPr>
          <a:lstStyle/>
          <a:p>
            <a:pPr algn="ctr" defTabSz="609585">
              <a:lnSpc>
                <a:spcPct val="130000"/>
              </a:lnSpc>
            </a:pPr>
            <a:r>
              <a:rPr lang="en-US" altLang="zh-CN" b="1" dirty="0">
                <a:solidFill>
                  <a:schemeClr val="accent1"/>
                </a:solidFill>
                <a:ea typeface="微软雅黑" charset="0"/>
              </a:rPr>
              <a:t>word2vec</a:t>
            </a:r>
          </a:p>
        </p:txBody>
      </p:sp>
      <p:grpSp>
        <p:nvGrpSpPr>
          <p:cNvPr id="57" name="组 56"/>
          <p:cNvGrpSpPr/>
          <p:nvPr/>
        </p:nvGrpSpPr>
        <p:grpSpPr>
          <a:xfrm>
            <a:off x="4533453" y="1366092"/>
            <a:ext cx="2171645" cy="2163438"/>
            <a:chOff x="1087813" y="1357746"/>
            <a:chExt cx="2392022" cy="2382982"/>
          </a:xfrm>
        </p:grpSpPr>
        <p:graphicFrame>
          <p:nvGraphicFramePr>
            <p:cNvPr id="70" name="图表 69"/>
            <p:cNvGraphicFramePr/>
            <p:nvPr/>
          </p:nvGraphicFramePr>
          <p:xfrm>
            <a:off x="1087813" y="1357746"/>
            <a:ext cx="2382982" cy="2382982"/>
          </p:xfrm>
          <a:graphic>
            <a:graphicData uri="http://schemas.openxmlformats.org/drawingml/2006/chart">
              <c:chart xmlns:c="http://schemas.openxmlformats.org/drawingml/2006/chart" xmlns:r="http://schemas.openxmlformats.org/officeDocument/2006/relationships" r:id="rId4"/>
            </a:graphicData>
          </a:graphic>
        </p:graphicFrame>
        <p:sp>
          <p:nvSpPr>
            <p:cNvPr id="71" name="同心圆 70"/>
            <p:cNvSpPr/>
            <p:nvPr/>
          </p:nvSpPr>
          <p:spPr>
            <a:xfrm>
              <a:off x="1096853" y="1357746"/>
              <a:ext cx="2382982" cy="2382982"/>
            </a:xfrm>
            <a:prstGeom prst="donut">
              <a:avLst>
                <a:gd name="adj" fmla="val 40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63" name="文本框 8"/>
          <p:cNvSpPr txBox="1"/>
          <p:nvPr/>
        </p:nvSpPr>
        <p:spPr>
          <a:xfrm>
            <a:off x="4385293" y="4324208"/>
            <a:ext cx="2459760" cy="1509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200" dirty="0">
                <a:solidFill>
                  <a:schemeClr val="tx1">
                    <a:lumMod val="75000"/>
                    <a:lumOff val="25000"/>
                  </a:schemeClr>
                </a:solidFill>
                <a:latin typeface="微软雅黑" charset="0"/>
                <a:ea typeface="微软雅黑" charset="0"/>
              </a:rPr>
              <a:t>Glove</a:t>
            </a:r>
            <a:r>
              <a:rPr lang="zh-CN" altLang="en-US" sz="1200" dirty="0">
                <a:solidFill>
                  <a:schemeClr val="tx1">
                    <a:lumMod val="75000"/>
                    <a:lumOff val="25000"/>
                  </a:schemeClr>
                </a:solidFill>
                <a:latin typeface="微软雅黑" charset="0"/>
                <a:ea typeface="微软雅黑" charset="0"/>
              </a:rPr>
              <a:t>的训练效果在理论上要比</a:t>
            </a:r>
            <a:r>
              <a:rPr lang="en-US" altLang="zh-CN" sz="1200" dirty="0">
                <a:solidFill>
                  <a:schemeClr val="tx1">
                    <a:lumMod val="75000"/>
                    <a:lumOff val="25000"/>
                  </a:schemeClr>
                </a:solidFill>
                <a:latin typeface="微软雅黑" charset="0"/>
                <a:ea typeface="微软雅黑" charset="0"/>
              </a:rPr>
              <a:t>word2vec</a:t>
            </a:r>
            <a:r>
              <a:rPr lang="zh-CN" altLang="en-US" sz="1200" dirty="0">
                <a:solidFill>
                  <a:schemeClr val="tx1">
                    <a:lumMod val="75000"/>
                    <a:lumOff val="25000"/>
                  </a:schemeClr>
                </a:solidFill>
                <a:latin typeface="微软雅黑" charset="0"/>
                <a:ea typeface="微软雅黑" charset="0"/>
              </a:rPr>
              <a:t>要好，但在大多数场景下使用后者比较多，通常情况下，</a:t>
            </a:r>
            <a:r>
              <a:rPr lang="en-US" altLang="zh-CN" sz="1200" dirty="0">
                <a:solidFill>
                  <a:schemeClr val="tx1">
                    <a:lumMod val="75000"/>
                    <a:lumOff val="25000"/>
                  </a:schemeClr>
                </a:solidFill>
                <a:latin typeface="微软雅黑" charset="0"/>
                <a:ea typeface="微软雅黑" charset="0"/>
              </a:rPr>
              <a:t>glove</a:t>
            </a:r>
            <a:r>
              <a:rPr lang="zh-CN" altLang="en-US" sz="1200" dirty="0">
                <a:solidFill>
                  <a:schemeClr val="tx1">
                    <a:lumMod val="75000"/>
                    <a:lumOff val="25000"/>
                  </a:schemeClr>
                </a:solidFill>
                <a:latin typeface="微软雅黑" charset="0"/>
                <a:ea typeface="微软雅黑" charset="0"/>
              </a:rPr>
              <a:t>的语料库越大效果越好，但对于极高或极低维度的词向量训练效率不佳</a:t>
            </a:r>
          </a:p>
        </p:txBody>
      </p:sp>
      <p:sp>
        <p:nvSpPr>
          <p:cNvPr id="69" name="矩形 68"/>
          <p:cNvSpPr/>
          <p:nvPr/>
        </p:nvSpPr>
        <p:spPr>
          <a:xfrm>
            <a:off x="5185407" y="3816271"/>
            <a:ext cx="859531" cy="412742"/>
          </a:xfrm>
          <a:prstGeom prst="rect">
            <a:avLst/>
          </a:prstGeom>
        </p:spPr>
        <p:txBody>
          <a:bodyPr wrap="none">
            <a:spAutoFit/>
          </a:bodyPr>
          <a:lstStyle/>
          <a:p>
            <a:pPr algn="ctr" defTabSz="609585">
              <a:lnSpc>
                <a:spcPct val="130000"/>
              </a:lnSpc>
            </a:pPr>
            <a:r>
              <a:rPr lang="en-US" altLang="zh-CN" b="1" dirty="0">
                <a:solidFill>
                  <a:schemeClr val="accent3"/>
                </a:solidFill>
                <a:ea typeface="微软雅黑" charset="0"/>
              </a:rPr>
              <a:t>Glove</a:t>
            </a:r>
          </a:p>
        </p:txBody>
      </p:sp>
      <p:grpSp>
        <p:nvGrpSpPr>
          <p:cNvPr id="73" name="组 72"/>
          <p:cNvGrpSpPr/>
          <p:nvPr/>
        </p:nvGrpSpPr>
        <p:grpSpPr>
          <a:xfrm>
            <a:off x="8406361" y="1366092"/>
            <a:ext cx="2171645" cy="2163438"/>
            <a:chOff x="1087813" y="1357746"/>
            <a:chExt cx="2392022" cy="2382982"/>
          </a:xfrm>
        </p:grpSpPr>
        <p:graphicFrame>
          <p:nvGraphicFramePr>
            <p:cNvPr id="76" name="图表 75"/>
            <p:cNvGraphicFramePr/>
            <p:nvPr/>
          </p:nvGraphicFramePr>
          <p:xfrm>
            <a:off x="1087813" y="1357746"/>
            <a:ext cx="2382982" cy="2382982"/>
          </p:xfrm>
          <a:graphic>
            <a:graphicData uri="http://schemas.openxmlformats.org/drawingml/2006/chart">
              <c:chart xmlns:c="http://schemas.openxmlformats.org/drawingml/2006/chart" xmlns:r="http://schemas.openxmlformats.org/officeDocument/2006/relationships" r:id="rId5"/>
            </a:graphicData>
          </a:graphic>
        </p:graphicFrame>
        <p:sp>
          <p:nvSpPr>
            <p:cNvPr id="77" name="同心圆 76"/>
            <p:cNvSpPr/>
            <p:nvPr/>
          </p:nvSpPr>
          <p:spPr>
            <a:xfrm>
              <a:off x="1096853" y="1357746"/>
              <a:ext cx="2382982" cy="2382982"/>
            </a:xfrm>
            <a:prstGeom prst="donut">
              <a:avLst>
                <a:gd name="adj" fmla="val 40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74" name="文本框 8"/>
          <p:cNvSpPr txBox="1"/>
          <p:nvPr/>
        </p:nvSpPr>
        <p:spPr>
          <a:xfrm>
            <a:off x="8258201" y="4324208"/>
            <a:ext cx="2459760" cy="1509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en-US" altLang="zh-CN" sz="1200" dirty="0" err="1">
                <a:solidFill>
                  <a:schemeClr val="tx1">
                    <a:lumMod val="75000"/>
                    <a:lumOff val="25000"/>
                  </a:schemeClr>
                </a:solidFill>
                <a:latin typeface="微软雅黑" charset="0"/>
                <a:ea typeface="微软雅黑" charset="0"/>
              </a:rPr>
              <a:t>Fasttext</a:t>
            </a:r>
            <a:r>
              <a:rPr lang="zh-CN" altLang="en-US" sz="1200" dirty="0">
                <a:solidFill>
                  <a:schemeClr val="tx1">
                    <a:lumMod val="75000"/>
                    <a:lumOff val="25000"/>
                  </a:schemeClr>
                </a:solidFill>
                <a:latin typeface="微软雅黑" charset="0"/>
                <a:ea typeface="微软雅黑" charset="0"/>
              </a:rPr>
              <a:t>适用于具有大量有类似结构的词的语料，因此适合做分类。另外，</a:t>
            </a:r>
            <a:r>
              <a:rPr lang="en-US" altLang="zh-CN" sz="1200" dirty="0" err="1">
                <a:solidFill>
                  <a:schemeClr val="tx1">
                    <a:lumMod val="75000"/>
                    <a:lumOff val="25000"/>
                  </a:schemeClr>
                </a:solidFill>
                <a:latin typeface="微软雅黑" charset="0"/>
                <a:ea typeface="微软雅黑" charset="0"/>
              </a:rPr>
              <a:t>fastText</a:t>
            </a:r>
            <a:r>
              <a:rPr lang="zh-CN" altLang="en-US" sz="1200" dirty="0">
                <a:solidFill>
                  <a:schemeClr val="tx1">
                    <a:lumMod val="75000"/>
                    <a:lumOff val="25000"/>
                  </a:schemeClr>
                </a:solidFill>
                <a:latin typeface="微软雅黑" charset="0"/>
                <a:ea typeface="微软雅黑" charset="0"/>
              </a:rPr>
              <a:t>比较适用于形态丰富的语言，如俄语、土耳其语、法语等。中文上的效果可能没有上述语言来得好</a:t>
            </a:r>
          </a:p>
        </p:txBody>
      </p:sp>
      <p:sp>
        <p:nvSpPr>
          <p:cNvPr id="75" name="矩形 74"/>
          <p:cNvSpPr/>
          <p:nvPr/>
        </p:nvSpPr>
        <p:spPr>
          <a:xfrm>
            <a:off x="8971755" y="3816271"/>
            <a:ext cx="1032654" cy="412742"/>
          </a:xfrm>
          <a:prstGeom prst="rect">
            <a:avLst/>
          </a:prstGeom>
        </p:spPr>
        <p:txBody>
          <a:bodyPr wrap="none">
            <a:spAutoFit/>
          </a:bodyPr>
          <a:lstStyle/>
          <a:p>
            <a:pPr algn="ctr" defTabSz="609585">
              <a:lnSpc>
                <a:spcPct val="130000"/>
              </a:lnSpc>
            </a:pPr>
            <a:r>
              <a:rPr lang="en-US" altLang="zh-CN" b="1" dirty="0" err="1">
                <a:solidFill>
                  <a:schemeClr val="accent4"/>
                </a:solidFill>
                <a:ea typeface="微软雅黑" charset="0"/>
              </a:rPr>
              <a:t>Fasttext</a:t>
            </a:r>
            <a:endParaRPr lang="en-US" altLang="zh-CN" b="1" dirty="0">
              <a:solidFill>
                <a:schemeClr val="accent4"/>
              </a:solidFill>
              <a:ea typeface="微软雅黑" charset="0"/>
            </a:endParaRPr>
          </a:p>
        </p:txBody>
      </p:sp>
    </p:spTree>
    <p:extLst>
      <p:ext uri="{BB962C8B-B14F-4D97-AF65-F5344CB8AC3E}">
        <p14:creationId xmlns:p14="http://schemas.microsoft.com/office/powerpoint/2010/main" val="214312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0987C1-E14C-42BB-8564-44AEF36EA440}"/>
              </a:ext>
            </a:extLst>
          </p:cNvPr>
          <p:cNvSpPr>
            <a:spLocks noGrp="1"/>
          </p:cNvSpPr>
          <p:nvPr>
            <p:ph type="body" sz="quarter" idx="10"/>
          </p:nvPr>
        </p:nvSpPr>
        <p:spPr/>
        <p:txBody>
          <a:bodyPr/>
          <a:lstStyle/>
          <a:p>
            <a:r>
              <a:rPr lang="en-US" altLang="zh-CN" dirty="0"/>
              <a:t>4.4 </a:t>
            </a:r>
            <a:r>
              <a:rPr lang="zh-CN" altLang="en-US" dirty="0"/>
              <a:t>不足与待改进</a:t>
            </a:r>
          </a:p>
        </p:txBody>
      </p:sp>
      <p:sp>
        <p:nvSpPr>
          <p:cNvPr id="3" name="文本框 2">
            <a:extLst>
              <a:ext uri="{FF2B5EF4-FFF2-40B4-BE49-F238E27FC236}">
                <a16:creationId xmlns:a16="http://schemas.microsoft.com/office/drawing/2014/main" id="{C905352B-954C-4458-9EEB-FD6D43EBF11B}"/>
              </a:ext>
            </a:extLst>
          </p:cNvPr>
          <p:cNvSpPr txBox="1"/>
          <p:nvPr/>
        </p:nvSpPr>
        <p:spPr>
          <a:xfrm>
            <a:off x="477431" y="1100517"/>
            <a:ext cx="5251731" cy="3416320"/>
          </a:xfrm>
          <a:prstGeom prst="rect">
            <a:avLst/>
          </a:prstGeom>
          <a:noFill/>
        </p:spPr>
        <p:txBody>
          <a:bodyPr wrap="square" rtlCol="0">
            <a:spAutoFit/>
          </a:bodyPr>
          <a:lstStyle/>
          <a:p>
            <a:r>
              <a:rPr lang="zh-CN" altLang="en-US" dirty="0"/>
              <a:t>本次实验由于时间仓促，硬件配置较低很难在有限时间内做出详细的对比实验。</a:t>
            </a:r>
            <a:endParaRPr lang="en-US" altLang="zh-CN" dirty="0"/>
          </a:p>
          <a:p>
            <a:r>
              <a:rPr lang="zh-CN" altLang="en-US" dirty="0"/>
              <a:t>此次实验的不足有：</a:t>
            </a:r>
            <a:endParaRPr lang="en-US" altLang="zh-CN" dirty="0"/>
          </a:p>
          <a:p>
            <a:endParaRPr lang="en-US" altLang="zh-CN" dirty="0"/>
          </a:p>
          <a:p>
            <a:r>
              <a:rPr lang="en-US" altLang="zh-CN" dirty="0"/>
              <a:t>1.</a:t>
            </a:r>
            <a:r>
              <a:rPr lang="zh-CN" altLang="en-US" dirty="0"/>
              <a:t>未对较大语料进行对比分析</a:t>
            </a:r>
            <a:endParaRPr lang="en-US" altLang="zh-CN" dirty="0"/>
          </a:p>
          <a:p>
            <a:endParaRPr lang="en-US" altLang="zh-CN" dirty="0"/>
          </a:p>
          <a:p>
            <a:r>
              <a:rPr lang="en-US" altLang="zh-CN" dirty="0"/>
              <a:t>2.</a:t>
            </a:r>
            <a:r>
              <a:rPr lang="zh-CN" altLang="en-US" dirty="0"/>
              <a:t>未对单个模型从维度、窗口、最小词频等因素进行纵向对比</a:t>
            </a:r>
            <a:endParaRPr lang="en-US" altLang="zh-CN" dirty="0"/>
          </a:p>
          <a:p>
            <a:endParaRPr lang="en-US" altLang="zh-CN" dirty="0"/>
          </a:p>
          <a:p>
            <a:r>
              <a:rPr lang="en-US" altLang="zh-CN" dirty="0"/>
              <a:t>3.</a:t>
            </a:r>
            <a:r>
              <a:rPr lang="zh-CN" altLang="en-US" dirty="0"/>
              <a:t>没有评估模型的聚类性能</a:t>
            </a:r>
            <a:endParaRPr lang="en-US" altLang="zh-CN" dirty="0"/>
          </a:p>
          <a:p>
            <a:endParaRPr lang="en-US" altLang="zh-CN" dirty="0"/>
          </a:p>
          <a:p>
            <a:r>
              <a:rPr lang="en-US" altLang="zh-CN" dirty="0"/>
              <a:t>4.</a:t>
            </a:r>
            <a:r>
              <a:rPr lang="zh-CN" altLang="en-US" dirty="0"/>
              <a:t>没有做可视化的</a:t>
            </a:r>
            <a:r>
              <a:rPr lang="en-US" altLang="zh-CN" dirty="0"/>
              <a:t>2D</a:t>
            </a:r>
            <a:r>
              <a:rPr lang="zh-CN" altLang="en-US" dirty="0"/>
              <a:t>或</a:t>
            </a:r>
            <a:r>
              <a:rPr lang="en-US" altLang="zh-CN" dirty="0"/>
              <a:t>3D</a:t>
            </a:r>
            <a:r>
              <a:rPr lang="zh-CN" altLang="en-US" dirty="0"/>
              <a:t>展示</a:t>
            </a:r>
          </a:p>
        </p:txBody>
      </p:sp>
      <p:pic>
        <p:nvPicPr>
          <p:cNvPr id="5" name="图片 4">
            <a:extLst>
              <a:ext uri="{FF2B5EF4-FFF2-40B4-BE49-F238E27FC236}">
                <a16:creationId xmlns:a16="http://schemas.microsoft.com/office/drawing/2014/main" id="{1AE055DE-AA4F-47B2-BB86-E8F4F66EE91D}"/>
              </a:ext>
            </a:extLst>
          </p:cNvPr>
          <p:cNvPicPr>
            <a:picLocks noChangeAspect="1"/>
          </p:cNvPicPr>
          <p:nvPr/>
        </p:nvPicPr>
        <p:blipFill>
          <a:blip r:embed="rId2"/>
          <a:stretch>
            <a:fillRect/>
          </a:stretch>
        </p:blipFill>
        <p:spPr>
          <a:xfrm>
            <a:off x="5811486" y="965602"/>
            <a:ext cx="5630652" cy="4432292"/>
          </a:xfrm>
          <a:prstGeom prst="rect">
            <a:avLst/>
          </a:prstGeom>
        </p:spPr>
      </p:pic>
    </p:spTree>
    <p:extLst>
      <p:ext uri="{BB962C8B-B14F-4D97-AF65-F5344CB8AC3E}">
        <p14:creationId xmlns:p14="http://schemas.microsoft.com/office/powerpoint/2010/main" val="2816584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081D55-DCDA-4F5D-8006-41971233E523}"/>
              </a:ext>
            </a:extLst>
          </p:cNvPr>
          <p:cNvSpPr>
            <a:spLocks noGrp="1"/>
          </p:cNvSpPr>
          <p:nvPr>
            <p:ph type="body" sz="quarter" idx="10"/>
          </p:nvPr>
        </p:nvSpPr>
        <p:spPr/>
        <p:txBody>
          <a:bodyPr/>
          <a:lstStyle/>
          <a:p>
            <a:r>
              <a:rPr lang="en-US" altLang="zh-CN" dirty="0"/>
              <a:t>4.4 </a:t>
            </a:r>
            <a:r>
              <a:rPr lang="zh-CN" altLang="en-US" dirty="0"/>
              <a:t>对比总结</a:t>
            </a:r>
          </a:p>
        </p:txBody>
      </p:sp>
      <p:pic>
        <p:nvPicPr>
          <p:cNvPr id="4" name="图片 3">
            <a:extLst>
              <a:ext uri="{FF2B5EF4-FFF2-40B4-BE49-F238E27FC236}">
                <a16:creationId xmlns:a16="http://schemas.microsoft.com/office/drawing/2014/main" id="{C64E3E10-F3B6-4616-85CE-3320AF7EB242}"/>
              </a:ext>
            </a:extLst>
          </p:cNvPr>
          <p:cNvPicPr>
            <a:picLocks noChangeAspect="1"/>
          </p:cNvPicPr>
          <p:nvPr/>
        </p:nvPicPr>
        <p:blipFill>
          <a:blip r:embed="rId2"/>
          <a:stretch>
            <a:fillRect/>
          </a:stretch>
        </p:blipFill>
        <p:spPr>
          <a:xfrm>
            <a:off x="5218386" y="1320358"/>
            <a:ext cx="6649552" cy="3740373"/>
          </a:xfrm>
          <a:prstGeom prst="rect">
            <a:avLst/>
          </a:prstGeom>
        </p:spPr>
      </p:pic>
      <p:sp>
        <p:nvSpPr>
          <p:cNvPr id="5" name="文本框 4">
            <a:extLst>
              <a:ext uri="{FF2B5EF4-FFF2-40B4-BE49-F238E27FC236}">
                <a16:creationId xmlns:a16="http://schemas.microsoft.com/office/drawing/2014/main" id="{F0478792-534E-48DD-8C7C-0E0957181ED2}"/>
              </a:ext>
            </a:extLst>
          </p:cNvPr>
          <p:cNvSpPr txBox="1"/>
          <p:nvPr/>
        </p:nvSpPr>
        <p:spPr>
          <a:xfrm>
            <a:off x="214504" y="1079938"/>
            <a:ext cx="4751634" cy="4524315"/>
          </a:xfrm>
          <a:prstGeom prst="rect">
            <a:avLst/>
          </a:prstGeom>
          <a:noFill/>
        </p:spPr>
        <p:txBody>
          <a:bodyPr wrap="square" rtlCol="0">
            <a:spAutoFit/>
          </a:bodyPr>
          <a:lstStyle/>
          <a:p>
            <a:pPr marL="342900" indent="-342900">
              <a:buAutoNum type="arabicPeriod"/>
            </a:pPr>
            <a:r>
              <a:rPr lang="zh-CN" altLang="en-US" dirty="0"/>
              <a:t>得益于对全局信息的处理，</a:t>
            </a:r>
            <a:r>
              <a:rPr lang="en-US" altLang="zh-CN" dirty="0"/>
              <a:t>Glove</a:t>
            </a:r>
            <a:r>
              <a:rPr lang="zh-CN" altLang="en-US" dirty="0"/>
              <a:t>在训练效果上有着比较大的优势，无论是在低维向量上，尤其是在大语料库的处理上，</a:t>
            </a:r>
            <a:r>
              <a:rPr lang="en-US" altLang="zh-CN" dirty="0"/>
              <a:t>glove</a:t>
            </a:r>
            <a:r>
              <a:rPr lang="zh-CN" altLang="en-US" dirty="0"/>
              <a:t>的表现会更好，但需要考虑效率的问题</a:t>
            </a:r>
            <a:endParaRPr lang="en-US" altLang="zh-CN" dirty="0"/>
          </a:p>
          <a:p>
            <a:pPr marL="342900" indent="-342900">
              <a:buAutoNum type="arabicPeriod"/>
            </a:pPr>
            <a:endParaRPr lang="en-US" altLang="zh-CN" dirty="0"/>
          </a:p>
          <a:p>
            <a:pPr marL="342900" indent="-342900">
              <a:buAutoNum type="arabicPeriod"/>
            </a:pPr>
            <a:r>
              <a:rPr lang="en-US" altLang="zh-CN" dirty="0"/>
              <a:t>Word2vec</a:t>
            </a:r>
            <a:r>
              <a:rPr lang="zh-CN" altLang="en-US" dirty="0"/>
              <a:t>在训练效率上的表现最优，可以利用最少的时间和最少空间得到相对令人满意的结果</a:t>
            </a:r>
            <a:endParaRPr lang="en-US" altLang="zh-CN" dirty="0"/>
          </a:p>
          <a:p>
            <a:pPr marL="342900" indent="-342900">
              <a:buAutoNum type="arabicPeriod"/>
            </a:pPr>
            <a:endParaRPr lang="en-US" altLang="zh-CN" dirty="0"/>
          </a:p>
          <a:p>
            <a:pPr marL="342900" indent="-342900">
              <a:buAutoNum type="arabicPeriod"/>
            </a:pPr>
            <a:r>
              <a:rPr lang="en-US" altLang="zh-CN" dirty="0" err="1"/>
              <a:t>Fasttext</a:t>
            </a:r>
            <a:r>
              <a:rPr lang="zh-CN" altLang="en-US" dirty="0"/>
              <a:t>在处理特定任务上有独特的优势，如在语法类比中，</a:t>
            </a:r>
            <a:r>
              <a:rPr lang="en-US" altLang="zh-CN" dirty="0" err="1"/>
              <a:t>FastText</a:t>
            </a:r>
            <a:r>
              <a:rPr lang="zh-CN" altLang="en-US" dirty="0"/>
              <a:t>优于</a:t>
            </a:r>
            <a:r>
              <a:rPr lang="en-US" altLang="zh-CN" dirty="0"/>
              <a:t>Word2Vec </a:t>
            </a:r>
            <a:r>
              <a:rPr lang="zh-CN" altLang="en-US" dirty="0"/>
              <a:t>。</a:t>
            </a:r>
            <a:r>
              <a:rPr lang="en-US" altLang="zh-CN" dirty="0" err="1"/>
              <a:t>FastText</a:t>
            </a:r>
            <a:r>
              <a:rPr lang="zh-CN" altLang="en-US" dirty="0"/>
              <a:t>模型在低频词语上表现的相当好，但是当词频升高时，准确率迅速降低。 </a:t>
            </a:r>
            <a:r>
              <a:rPr lang="en-US" altLang="zh-CN" dirty="0" err="1"/>
              <a:t>FastText</a:t>
            </a:r>
            <a:r>
              <a:rPr lang="zh-CN" altLang="en-US" dirty="0"/>
              <a:t>更适合不同语料库下所有词频的语法类比。</a:t>
            </a:r>
          </a:p>
        </p:txBody>
      </p:sp>
    </p:spTree>
    <p:extLst>
      <p:ext uri="{BB962C8B-B14F-4D97-AF65-F5344CB8AC3E}">
        <p14:creationId xmlns:p14="http://schemas.microsoft.com/office/powerpoint/2010/main" val="4096066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a:bodyPr>
          <a:lstStyle/>
          <a:p>
            <a:r>
              <a:rPr kumimoji="1" lang="en-US" altLang="zh-CN" dirty="0"/>
              <a:t>PART</a:t>
            </a:r>
            <a:r>
              <a:rPr kumimoji="1" lang="zh-CN" altLang="en-US" dirty="0"/>
              <a:t> </a:t>
            </a:r>
            <a:r>
              <a:rPr kumimoji="1" lang="en-US" altLang="zh-CN" dirty="0"/>
              <a:t>FIVE</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思考与展望</a:t>
            </a:r>
          </a:p>
        </p:txBody>
      </p:sp>
    </p:spTree>
    <p:extLst>
      <p:ext uri="{BB962C8B-B14F-4D97-AF65-F5344CB8AC3E}">
        <p14:creationId xmlns:p14="http://schemas.microsoft.com/office/powerpoint/2010/main" val="878273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564537-3FDB-478E-8BA5-A8F4B1195B50}"/>
              </a:ext>
            </a:extLst>
          </p:cNvPr>
          <p:cNvSpPr>
            <a:spLocks noGrp="1"/>
          </p:cNvSpPr>
          <p:nvPr>
            <p:ph type="body" sz="quarter" idx="10"/>
          </p:nvPr>
        </p:nvSpPr>
        <p:spPr/>
        <p:txBody>
          <a:bodyPr/>
          <a:lstStyle/>
          <a:p>
            <a:r>
              <a:rPr lang="en-US" altLang="zh-CN" dirty="0"/>
              <a:t>5.1 </a:t>
            </a:r>
            <a:r>
              <a:rPr lang="zh-CN" altLang="en-US" dirty="0"/>
              <a:t>词向量存在的缺陷</a:t>
            </a:r>
          </a:p>
        </p:txBody>
      </p:sp>
      <p:sp>
        <p:nvSpPr>
          <p:cNvPr id="3" name="矩形 2">
            <a:extLst>
              <a:ext uri="{FF2B5EF4-FFF2-40B4-BE49-F238E27FC236}">
                <a16:creationId xmlns:a16="http://schemas.microsoft.com/office/drawing/2014/main" id="{C362FE47-DF74-46B2-A4F0-794C32F7C925}"/>
              </a:ext>
            </a:extLst>
          </p:cNvPr>
          <p:cNvSpPr/>
          <p:nvPr/>
        </p:nvSpPr>
        <p:spPr>
          <a:xfrm>
            <a:off x="264862" y="1154551"/>
            <a:ext cx="4767399" cy="4247317"/>
          </a:xfrm>
          <a:prstGeom prst="rect">
            <a:avLst/>
          </a:prstGeom>
        </p:spPr>
        <p:txBody>
          <a:bodyPr wrap="square">
            <a:spAutoFit/>
          </a:bodyPr>
          <a:lstStyle/>
          <a:p>
            <a:pPr marL="285750" indent="-285750" algn="just">
              <a:buFont typeface="Arial" panose="020B0604020202020204" pitchFamily="34" charset="0"/>
              <a:buChar char="•"/>
            </a:pPr>
            <a:r>
              <a:rPr lang="zh-CN" altLang="en-US" b="1" dirty="0">
                <a:solidFill>
                  <a:srgbClr val="555555"/>
                </a:solidFill>
                <a:latin typeface="&amp;quot"/>
              </a:rPr>
              <a:t>相似性的度量</a:t>
            </a:r>
            <a:endParaRPr lang="en-US" altLang="zh-CN" b="1" dirty="0">
              <a:solidFill>
                <a:srgbClr val="555555"/>
              </a:solidFill>
              <a:latin typeface="&amp;quot"/>
            </a:endParaRPr>
          </a:p>
          <a:p>
            <a:pPr algn="just"/>
            <a:r>
              <a:rPr lang="zh-CN" altLang="en-US" dirty="0">
                <a:solidFill>
                  <a:srgbClr val="555555"/>
                </a:solidFill>
                <a:latin typeface="&amp;quot"/>
              </a:rPr>
              <a:t>词向量相似性评价存在主观因素。例如，猫、狗、虎这三个词，即可以说“猫”和“狗”相似性更高（因为两者都是宠物），也可以说“猫”和“虎”相似性更高（因为两者都是猫科动物）。</a:t>
            </a:r>
            <a:endParaRPr lang="en-US" altLang="zh-CN" dirty="0">
              <a:solidFill>
                <a:srgbClr val="555555"/>
              </a:solidFill>
              <a:latin typeface="&amp;quot"/>
            </a:endParaRPr>
          </a:p>
          <a:p>
            <a:pPr algn="just"/>
            <a:endParaRPr lang="zh-CN" altLang="en-US" dirty="0">
              <a:solidFill>
                <a:srgbClr val="555555"/>
              </a:solidFill>
              <a:latin typeface="&amp;quot"/>
            </a:endParaRPr>
          </a:p>
          <a:p>
            <a:pPr marL="285750" indent="-285750" algn="just">
              <a:buFont typeface="Arial" panose="020B0604020202020204" pitchFamily="34" charset="0"/>
              <a:buChar char="•"/>
            </a:pPr>
            <a:r>
              <a:rPr lang="zh-CN" altLang="en-US" b="1" dirty="0">
                <a:solidFill>
                  <a:srgbClr val="555555"/>
                </a:solidFill>
                <a:latin typeface="&amp;quot"/>
              </a:rPr>
              <a:t>黑羊效应（</a:t>
            </a:r>
            <a:r>
              <a:rPr lang="en-US" altLang="zh-CN" b="1" dirty="0">
                <a:solidFill>
                  <a:srgbClr val="555555"/>
                </a:solidFill>
                <a:latin typeface="&amp;quot"/>
              </a:rPr>
              <a:t>black sheep</a:t>
            </a:r>
            <a:r>
              <a:rPr lang="zh-CN" altLang="en-US" b="1" dirty="0">
                <a:solidFill>
                  <a:srgbClr val="555555"/>
                </a:solidFill>
                <a:latin typeface="&amp;quot"/>
              </a:rPr>
              <a:t>）</a:t>
            </a:r>
            <a:endParaRPr lang="en-US" altLang="zh-CN" b="1" dirty="0">
              <a:solidFill>
                <a:srgbClr val="555555"/>
              </a:solidFill>
              <a:latin typeface="&amp;quot"/>
            </a:endParaRPr>
          </a:p>
          <a:p>
            <a:pPr algn="just"/>
            <a:r>
              <a:rPr lang="zh-CN" altLang="en-US" dirty="0">
                <a:solidFill>
                  <a:srgbClr val="555555"/>
                </a:solidFill>
                <a:latin typeface="&amp;quot"/>
              </a:rPr>
              <a:t>可能有一些在文本中没有表达出来的隐含的默认的意思，词向量模型就会搜集不到这个信息。</a:t>
            </a:r>
            <a:endParaRPr lang="en-US" altLang="zh-CN" dirty="0">
              <a:solidFill>
                <a:srgbClr val="555555"/>
              </a:solidFill>
              <a:latin typeface="&amp;quot"/>
            </a:endParaRPr>
          </a:p>
          <a:p>
            <a:pPr algn="just"/>
            <a:endParaRPr lang="en-US" altLang="zh-CN" dirty="0">
              <a:solidFill>
                <a:srgbClr val="555555"/>
              </a:solidFill>
              <a:latin typeface="&amp;quot"/>
            </a:endParaRPr>
          </a:p>
          <a:p>
            <a:pPr marL="285750" indent="-285750" algn="just">
              <a:buFont typeface="Arial" panose="020B0604020202020204" pitchFamily="34" charset="0"/>
              <a:buChar char="•"/>
            </a:pPr>
            <a:r>
              <a:rPr lang="zh-CN" altLang="en-US" b="1" dirty="0">
                <a:solidFill>
                  <a:srgbClr val="555555"/>
                </a:solidFill>
                <a:latin typeface="&amp;quot"/>
              </a:rPr>
              <a:t>语料偏见</a:t>
            </a:r>
            <a:endParaRPr lang="en-US" altLang="zh-CN" b="1" dirty="0">
              <a:solidFill>
                <a:srgbClr val="555555"/>
              </a:solidFill>
              <a:latin typeface="&amp;quot"/>
            </a:endParaRPr>
          </a:p>
          <a:p>
            <a:pPr algn="just"/>
            <a:r>
              <a:rPr lang="zh-CN" altLang="en-US" dirty="0">
                <a:solidFill>
                  <a:srgbClr val="555555"/>
                </a:solidFill>
                <a:latin typeface="&amp;quot"/>
              </a:rPr>
              <a:t>用来训练的文本里通常会引入一些隐含的偏见，例如：欧美人名字可能与褒义词关系更近，而黑人的名字会更偏向于贬义。</a:t>
            </a:r>
          </a:p>
        </p:txBody>
      </p:sp>
      <p:sp>
        <p:nvSpPr>
          <p:cNvPr id="4" name="矩形 3">
            <a:extLst>
              <a:ext uri="{FF2B5EF4-FFF2-40B4-BE49-F238E27FC236}">
                <a16:creationId xmlns:a16="http://schemas.microsoft.com/office/drawing/2014/main" id="{04767541-BE2A-4672-BB12-EF166C9420E7}"/>
              </a:ext>
            </a:extLst>
          </p:cNvPr>
          <p:cNvSpPr/>
          <p:nvPr/>
        </p:nvSpPr>
        <p:spPr>
          <a:xfrm>
            <a:off x="5424295" y="1150336"/>
            <a:ext cx="6096000" cy="923330"/>
          </a:xfrm>
          <a:prstGeom prst="rect">
            <a:avLst/>
          </a:prstGeom>
        </p:spPr>
        <p:txBody>
          <a:bodyPr>
            <a:spAutoFit/>
          </a:bodyPr>
          <a:lstStyle/>
          <a:p>
            <a:pPr marL="285750" indent="-285750" algn="just">
              <a:buFont typeface="Arial" panose="020B0604020202020204" pitchFamily="34" charset="0"/>
              <a:buChar char="•"/>
            </a:pPr>
            <a:r>
              <a:rPr lang="zh-CN" altLang="en-US" b="1" dirty="0">
                <a:solidFill>
                  <a:srgbClr val="555555"/>
                </a:solidFill>
                <a:latin typeface="&amp;quot"/>
              </a:rPr>
              <a:t>对于反义词的处理</a:t>
            </a:r>
            <a:endParaRPr lang="en-US" altLang="zh-CN" b="1" dirty="0">
              <a:solidFill>
                <a:srgbClr val="555555"/>
              </a:solidFill>
              <a:latin typeface="&amp;quot"/>
            </a:endParaRPr>
          </a:p>
          <a:p>
            <a:pPr algn="just"/>
            <a:r>
              <a:rPr lang="zh-CN" altLang="en-US" dirty="0">
                <a:solidFill>
                  <a:srgbClr val="555555"/>
                </a:solidFill>
                <a:latin typeface="&amp;quot"/>
              </a:rPr>
              <a:t>反义词出现的语境通常相似，因此训练出来的向量可能会导致一组反义词的词向量距离反而很接近</a:t>
            </a:r>
          </a:p>
        </p:txBody>
      </p:sp>
      <p:pic>
        <p:nvPicPr>
          <p:cNvPr id="6" name="图片 5">
            <a:extLst>
              <a:ext uri="{FF2B5EF4-FFF2-40B4-BE49-F238E27FC236}">
                <a16:creationId xmlns:a16="http://schemas.microsoft.com/office/drawing/2014/main" id="{BE69C2A8-A62C-4B6F-9560-1E75C880AC2D}"/>
              </a:ext>
            </a:extLst>
          </p:cNvPr>
          <p:cNvPicPr>
            <a:picLocks noChangeAspect="1"/>
          </p:cNvPicPr>
          <p:nvPr/>
        </p:nvPicPr>
        <p:blipFill>
          <a:blip r:embed="rId2"/>
          <a:stretch>
            <a:fillRect/>
          </a:stretch>
        </p:blipFill>
        <p:spPr>
          <a:xfrm>
            <a:off x="6918169" y="2313603"/>
            <a:ext cx="2918771" cy="3394061"/>
          </a:xfrm>
          <a:prstGeom prst="rect">
            <a:avLst/>
          </a:prstGeom>
        </p:spPr>
      </p:pic>
    </p:spTree>
    <p:extLst>
      <p:ext uri="{BB962C8B-B14F-4D97-AF65-F5344CB8AC3E}">
        <p14:creationId xmlns:p14="http://schemas.microsoft.com/office/powerpoint/2010/main" val="253240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5.2 </a:t>
            </a:r>
            <a:r>
              <a:rPr kumimoji="1" lang="zh-CN" altLang="en-US" dirty="0"/>
              <a:t>思考与发展趋势</a:t>
            </a:r>
          </a:p>
        </p:txBody>
      </p:sp>
      <p:grpSp>
        <p:nvGrpSpPr>
          <p:cNvPr id="10" name="组 9"/>
          <p:cNvGrpSpPr/>
          <p:nvPr/>
        </p:nvGrpSpPr>
        <p:grpSpPr>
          <a:xfrm>
            <a:off x="729204" y="1226916"/>
            <a:ext cx="2605778" cy="4340505"/>
            <a:chOff x="613457" y="1226916"/>
            <a:chExt cx="2605778" cy="4340505"/>
          </a:xfrm>
        </p:grpSpPr>
        <p:grpSp>
          <p:nvGrpSpPr>
            <p:cNvPr id="9" name="组 8"/>
            <p:cNvGrpSpPr/>
            <p:nvPr/>
          </p:nvGrpSpPr>
          <p:grpSpPr>
            <a:xfrm>
              <a:off x="613457" y="1226916"/>
              <a:ext cx="2605778" cy="4340505"/>
              <a:chOff x="613457" y="1226916"/>
              <a:chExt cx="2605778" cy="4340505"/>
            </a:xfrm>
          </p:grpSpPr>
          <p:grpSp>
            <p:nvGrpSpPr>
              <p:cNvPr id="8" name="组 7"/>
              <p:cNvGrpSpPr/>
              <p:nvPr/>
            </p:nvGrpSpPr>
            <p:grpSpPr>
              <a:xfrm>
                <a:off x="613457" y="1226916"/>
                <a:ext cx="2605778" cy="4340505"/>
                <a:chOff x="4016415" y="1377387"/>
                <a:chExt cx="1851950" cy="2821597"/>
              </a:xfrm>
            </p:grpSpPr>
            <p:sp>
              <p:nvSpPr>
                <p:cNvPr id="6" name="椭圆 5"/>
                <p:cNvSpPr/>
                <p:nvPr/>
              </p:nvSpPr>
              <p:spPr>
                <a:xfrm>
                  <a:off x="4016415" y="1377387"/>
                  <a:ext cx="1851950" cy="1851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016415" y="2303362"/>
                  <a:ext cx="1851950" cy="18956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4" name="椭圆 33"/>
              <p:cNvSpPr/>
              <p:nvPr/>
            </p:nvSpPr>
            <p:spPr>
              <a:xfrm>
                <a:off x="739814" y="1353274"/>
                <a:ext cx="2353064" cy="2353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500" dirty="0">
                    <a:solidFill>
                      <a:schemeClr val="accent1"/>
                    </a:solidFill>
                  </a:rPr>
                  <a:t>1</a:t>
                </a:r>
                <a:endParaRPr kumimoji="1" lang="zh-CN" altLang="en-US" sz="11500" dirty="0">
                  <a:solidFill>
                    <a:schemeClr val="accent1"/>
                  </a:solidFill>
                </a:endParaRPr>
              </a:p>
            </p:txBody>
          </p:sp>
        </p:grpSp>
        <p:sp>
          <p:nvSpPr>
            <p:cNvPr id="35" name="文本框 8"/>
            <p:cNvSpPr txBox="1"/>
            <p:nvPr/>
          </p:nvSpPr>
          <p:spPr>
            <a:xfrm>
              <a:off x="850003" y="4294333"/>
              <a:ext cx="2219725" cy="1018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t>对</a:t>
              </a:r>
              <a:r>
                <a:rPr lang="en-US" altLang="zh-CN" sz="1600" dirty="0"/>
                <a:t>Graph Embedding</a:t>
              </a:r>
              <a:r>
                <a:rPr lang="zh-CN" altLang="en-US" sz="1600" dirty="0"/>
                <a:t>方法的研究和应用</a:t>
              </a:r>
              <a:endParaRPr lang="zh-CN" altLang="en-US" sz="1600" dirty="0">
                <a:solidFill>
                  <a:schemeClr val="bg1"/>
                </a:solidFill>
                <a:latin typeface="微软雅黑" charset="0"/>
                <a:ea typeface="微软雅黑" charset="0"/>
              </a:endParaRPr>
            </a:p>
          </p:txBody>
        </p:sp>
      </p:grpSp>
      <p:grpSp>
        <p:nvGrpSpPr>
          <p:cNvPr id="48" name="组 47"/>
          <p:cNvGrpSpPr/>
          <p:nvPr/>
        </p:nvGrpSpPr>
        <p:grpSpPr>
          <a:xfrm>
            <a:off x="3435127" y="1226916"/>
            <a:ext cx="2605778" cy="4340505"/>
            <a:chOff x="613457" y="1226916"/>
            <a:chExt cx="2605778" cy="4340505"/>
          </a:xfrm>
        </p:grpSpPr>
        <p:grpSp>
          <p:nvGrpSpPr>
            <p:cNvPr id="49" name="组 48"/>
            <p:cNvGrpSpPr/>
            <p:nvPr/>
          </p:nvGrpSpPr>
          <p:grpSpPr>
            <a:xfrm>
              <a:off x="613457" y="1226916"/>
              <a:ext cx="2605778" cy="4340505"/>
              <a:chOff x="613457" y="1226916"/>
              <a:chExt cx="2605778" cy="4340505"/>
            </a:xfrm>
          </p:grpSpPr>
          <p:grpSp>
            <p:nvGrpSpPr>
              <p:cNvPr id="52" name="组 51"/>
              <p:cNvGrpSpPr/>
              <p:nvPr/>
            </p:nvGrpSpPr>
            <p:grpSpPr>
              <a:xfrm>
                <a:off x="613457" y="1226916"/>
                <a:ext cx="2605778" cy="4340505"/>
                <a:chOff x="4016415" y="1377387"/>
                <a:chExt cx="1851950" cy="2821597"/>
              </a:xfrm>
            </p:grpSpPr>
            <p:sp>
              <p:nvSpPr>
                <p:cNvPr id="55" name="椭圆 54"/>
                <p:cNvSpPr/>
                <p:nvPr/>
              </p:nvSpPr>
              <p:spPr>
                <a:xfrm>
                  <a:off x="4016415" y="1377387"/>
                  <a:ext cx="1851950" cy="18519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016415" y="2303362"/>
                  <a:ext cx="1851950" cy="1895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4" name="椭圆 53"/>
              <p:cNvSpPr/>
              <p:nvPr/>
            </p:nvSpPr>
            <p:spPr>
              <a:xfrm>
                <a:off x="739814" y="1353274"/>
                <a:ext cx="2353064" cy="2353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500" dirty="0">
                    <a:solidFill>
                      <a:schemeClr val="accent2"/>
                    </a:solidFill>
                  </a:rPr>
                  <a:t>2</a:t>
                </a:r>
                <a:endParaRPr kumimoji="1" lang="zh-CN" altLang="en-US" sz="11500" dirty="0">
                  <a:solidFill>
                    <a:schemeClr val="accent2"/>
                  </a:solidFill>
                </a:endParaRPr>
              </a:p>
            </p:txBody>
          </p:sp>
        </p:grpSp>
        <p:sp>
          <p:nvSpPr>
            <p:cNvPr id="50" name="文本框 8"/>
            <p:cNvSpPr txBox="1"/>
            <p:nvPr/>
          </p:nvSpPr>
          <p:spPr>
            <a:xfrm>
              <a:off x="850003" y="4193996"/>
              <a:ext cx="2219725"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t>以随机游走的方式从网络中生成序列，进而转换成传统</a:t>
              </a:r>
              <a:r>
                <a:rPr lang="en-US" altLang="zh-CN" sz="1600" dirty="0"/>
                <a:t>word2vec</a:t>
              </a:r>
              <a:r>
                <a:rPr lang="zh-CN" altLang="en-US" sz="1600" dirty="0"/>
                <a:t>的方法生成</a:t>
              </a:r>
              <a:r>
                <a:rPr lang="en-US" altLang="zh-CN" sz="1600" dirty="0"/>
                <a:t>Embedding</a:t>
              </a:r>
              <a:r>
                <a:rPr lang="zh-CN" altLang="en-US" sz="1600" dirty="0"/>
                <a:t>。</a:t>
              </a:r>
              <a:endParaRPr lang="zh-CN" altLang="en-US" sz="1600" dirty="0">
                <a:solidFill>
                  <a:schemeClr val="bg1"/>
                </a:solidFill>
                <a:latin typeface="微软雅黑" charset="0"/>
                <a:ea typeface="微软雅黑" charset="0"/>
              </a:endParaRPr>
            </a:p>
          </p:txBody>
        </p:sp>
      </p:grpSp>
      <p:grpSp>
        <p:nvGrpSpPr>
          <p:cNvPr id="57" name="组 56"/>
          <p:cNvGrpSpPr/>
          <p:nvPr/>
        </p:nvGrpSpPr>
        <p:grpSpPr>
          <a:xfrm>
            <a:off x="6141050" y="1226916"/>
            <a:ext cx="2605778" cy="4340505"/>
            <a:chOff x="613457" y="1226916"/>
            <a:chExt cx="2605778" cy="4340505"/>
          </a:xfrm>
        </p:grpSpPr>
        <p:grpSp>
          <p:nvGrpSpPr>
            <p:cNvPr id="58" name="组 57"/>
            <p:cNvGrpSpPr/>
            <p:nvPr/>
          </p:nvGrpSpPr>
          <p:grpSpPr>
            <a:xfrm>
              <a:off x="613457" y="1226916"/>
              <a:ext cx="2605778" cy="4340505"/>
              <a:chOff x="613457" y="1226916"/>
              <a:chExt cx="2605778" cy="4340505"/>
            </a:xfrm>
          </p:grpSpPr>
          <p:grpSp>
            <p:nvGrpSpPr>
              <p:cNvPr id="61" name="组 60"/>
              <p:cNvGrpSpPr/>
              <p:nvPr/>
            </p:nvGrpSpPr>
            <p:grpSpPr>
              <a:xfrm>
                <a:off x="613457" y="1226916"/>
                <a:ext cx="2605778" cy="4340505"/>
                <a:chOff x="4016415" y="1377387"/>
                <a:chExt cx="1851950" cy="2821597"/>
              </a:xfrm>
            </p:grpSpPr>
            <p:sp>
              <p:nvSpPr>
                <p:cNvPr id="63" name="椭圆 62"/>
                <p:cNvSpPr/>
                <p:nvPr/>
              </p:nvSpPr>
              <p:spPr>
                <a:xfrm>
                  <a:off x="4016415" y="1377387"/>
                  <a:ext cx="1851950" cy="18519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4016415" y="2303362"/>
                  <a:ext cx="1851950" cy="18956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2" name="椭圆 61"/>
              <p:cNvSpPr/>
              <p:nvPr/>
            </p:nvSpPr>
            <p:spPr>
              <a:xfrm>
                <a:off x="739814" y="1353274"/>
                <a:ext cx="2353064" cy="2353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500" dirty="0">
                    <a:solidFill>
                      <a:schemeClr val="accent3"/>
                    </a:solidFill>
                  </a:rPr>
                  <a:t>3</a:t>
                </a:r>
                <a:endParaRPr kumimoji="1" lang="zh-CN" altLang="en-US" sz="11500" dirty="0">
                  <a:solidFill>
                    <a:schemeClr val="accent3"/>
                  </a:solidFill>
                </a:endParaRPr>
              </a:p>
            </p:txBody>
          </p:sp>
        </p:grpSp>
        <p:sp>
          <p:nvSpPr>
            <p:cNvPr id="59" name="文本框 8"/>
            <p:cNvSpPr txBox="1"/>
            <p:nvPr/>
          </p:nvSpPr>
          <p:spPr>
            <a:xfrm>
              <a:off x="749859" y="4228593"/>
              <a:ext cx="2469376" cy="13388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t>SDNE</a:t>
              </a:r>
              <a:r>
                <a:rPr lang="zh-CN" altLang="en-US" sz="1600" dirty="0"/>
                <a:t>模型从目标函数的设计上力求解决</a:t>
              </a:r>
              <a:r>
                <a:rPr lang="en-US" altLang="zh-CN" sz="1600" dirty="0"/>
                <a:t>embedding</a:t>
              </a:r>
              <a:r>
                <a:rPr lang="zh-CN" altLang="en-US" sz="1600" dirty="0"/>
                <a:t>网络的局部结构和全局结构的问题</a:t>
              </a:r>
              <a:endParaRPr lang="zh-CN" altLang="en-US" sz="1600" dirty="0">
                <a:solidFill>
                  <a:schemeClr val="bg1"/>
                </a:solidFill>
                <a:latin typeface="微软雅黑" charset="0"/>
                <a:ea typeface="微软雅黑" charset="0"/>
              </a:endParaRPr>
            </a:p>
          </p:txBody>
        </p:sp>
      </p:grpSp>
      <p:grpSp>
        <p:nvGrpSpPr>
          <p:cNvPr id="65" name="组 64"/>
          <p:cNvGrpSpPr/>
          <p:nvPr/>
        </p:nvGrpSpPr>
        <p:grpSpPr>
          <a:xfrm>
            <a:off x="8846973" y="1226916"/>
            <a:ext cx="2605778" cy="4340505"/>
            <a:chOff x="613457" y="1226916"/>
            <a:chExt cx="2605778" cy="4340505"/>
          </a:xfrm>
        </p:grpSpPr>
        <p:grpSp>
          <p:nvGrpSpPr>
            <p:cNvPr id="66" name="组 65"/>
            <p:cNvGrpSpPr/>
            <p:nvPr/>
          </p:nvGrpSpPr>
          <p:grpSpPr>
            <a:xfrm>
              <a:off x="613457" y="1226916"/>
              <a:ext cx="2605778" cy="4340505"/>
              <a:chOff x="613457" y="1226916"/>
              <a:chExt cx="2605778" cy="4340505"/>
            </a:xfrm>
          </p:grpSpPr>
          <p:grpSp>
            <p:nvGrpSpPr>
              <p:cNvPr id="69" name="组 68"/>
              <p:cNvGrpSpPr/>
              <p:nvPr/>
            </p:nvGrpSpPr>
            <p:grpSpPr>
              <a:xfrm>
                <a:off x="613457" y="1226916"/>
                <a:ext cx="2605778" cy="4340505"/>
                <a:chOff x="4016415" y="1377387"/>
                <a:chExt cx="1851950" cy="2821597"/>
              </a:xfrm>
            </p:grpSpPr>
            <p:sp>
              <p:nvSpPr>
                <p:cNvPr id="71" name="椭圆 70"/>
                <p:cNvSpPr/>
                <p:nvPr/>
              </p:nvSpPr>
              <p:spPr>
                <a:xfrm>
                  <a:off x="4016415" y="1377387"/>
                  <a:ext cx="1851950" cy="18519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4016415" y="2303362"/>
                  <a:ext cx="1851950" cy="18956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椭圆 69"/>
              <p:cNvSpPr/>
              <p:nvPr/>
            </p:nvSpPr>
            <p:spPr>
              <a:xfrm>
                <a:off x="739814" y="1353274"/>
                <a:ext cx="2353064" cy="2353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500" dirty="0">
                    <a:solidFill>
                      <a:schemeClr val="accent4"/>
                    </a:solidFill>
                  </a:rPr>
                  <a:t>4</a:t>
                </a:r>
                <a:endParaRPr kumimoji="1" lang="zh-CN" altLang="en-US" sz="11500" dirty="0">
                  <a:solidFill>
                    <a:schemeClr val="accent4"/>
                  </a:solidFill>
                </a:endParaRPr>
              </a:p>
            </p:txBody>
          </p:sp>
        </p:grpSp>
        <p:sp>
          <p:nvSpPr>
            <p:cNvPr id="67" name="文本框 8"/>
            <p:cNvSpPr txBox="1"/>
            <p:nvPr/>
          </p:nvSpPr>
          <p:spPr>
            <a:xfrm>
              <a:off x="850003" y="4038184"/>
              <a:ext cx="2219725" cy="1494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dirty="0"/>
                <a:t>引入</a:t>
              </a:r>
              <a:r>
                <a:rPr lang="en-US" altLang="zh-CN" dirty="0"/>
                <a:t>side information</a:t>
              </a:r>
              <a:r>
                <a:rPr lang="zh-CN" altLang="en-US" dirty="0"/>
                <a:t>解决</a:t>
              </a:r>
              <a:r>
                <a:rPr lang="en-US" altLang="zh-CN" dirty="0"/>
                <a:t>embedding</a:t>
              </a:r>
              <a:r>
                <a:rPr lang="zh-CN" altLang="en-US" dirty="0"/>
                <a:t>冷启动问题</a:t>
              </a:r>
              <a:endParaRPr lang="zh-CN" altLang="en-US" sz="1100" dirty="0">
                <a:solidFill>
                  <a:schemeClr val="bg1"/>
                </a:solidFill>
                <a:latin typeface="微软雅黑" charset="0"/>
                <a:ea typeface="微软雅黑" charset="0"/>
              </a:endParaRPr>
            </a:p>
          </p:txBody>
        </p:sp>
      </p:grpSp>
    </p:spTree>
    <p:extLst>
      <p:ext uri="{BB962C8B-B14F-4D97-AF65-F5344CB8AC3E}">
        <p14:creationId xmlns:p14="http://schemas.microsoft.com/office/powerpoint/2010/main" val="142118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a:bodyPr>
          <a:lstStyle/>
          <a:p>
            <a:r>
              <a:rPr kumimoji="1" lang="en-US" altLang="zh-CN" dirty="0"/>
              <a:t>PART</a:t>
            </a:r>
            <a:r>
              <a:rPr kumimoji="1" lang="zh-CN" altLang="en-US" dirty="0"/>
              <a:t> </a:t>
            </a:r>
            <a:r>
              <a:rPr kumimoji="1" lang="en-US" altLang="zh-CN" dirty="0"/>
              <a:t>SIX</a:t>
            </a:r>
            <a:endParaRPr kumimoji="1" lang="zh-CN" altLang="en-US" dirty="0"/>
          </a:p>
        </p:txBody>
      </p:sp>
      <p:sp>
        <p:nvSpPr>
          <p:cNvPr id="3" name="文本占位符 2"/>
          <p:cNvSpPr>
            <a:spLocks noGrp="1"/>
          </p:cNvSpPr>
          <p:nvPr>
            <p:ph type="body" sz="quarter" idx="14"/>
          </p:nvPr>
        </p:nvSpPr>
        <p:spPr/>
        <p:txBody>
          <a:bodyPr/>
          <a:lstStyle/>
          <a:p>
            <a:r>
              <a:rPr kumimoji="1" lang="zh-CN" altLang="en-US" dirty="0"/>
              <a:t>参考文献</a:t>
            </a:r>
          </a:p>
        </p:txBody>
      </p:sp>
    </p:spTree>
    <p:extLst>
      <p:ext uri="{BB962C8B-B14F-4D97-AF65-F5344CB8AC3E}">
        <p14:creationId xmlns:p14="http://schemas.microsoft.com/office/powerpoint/2010/main" val="1450099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 SIX </a:t>
            </a:r>
            <a:r>
              <a:rPr kumimoji="1" lang="zh-CN" altLang="en-US" dirty="0"/>
              <a:t>参考文献</a:t>
            </a:r>
          </a:p>
        </p:txBody>
      </p:sp>
      <p:sp>
        <p:nvSpPr>
          <p:cNvPr id="3" name="文本框 2"/>
          <p:cNvSpPr txBox="1"/>
          <p:nvPr/>
        </p:nvSpPr>
        <p:spPr>
          <a:xfrm>
            <a:off x="750532" y="1086998"/>
            <a:ext cx="4493252" cy="4099264"/>
          </a:xfrm>
          <a:prstGeom prst="rect">
            <a:avLst/>
          </a:prstGeom>
          <a:noFill/>
        </p:spPr>
        <p:txBody>
          <a:bodyPr wrap="square" numCol="1" rtlCol="0">
            <a:spAutoFit/>
          </a:bodyPr>
          <a:lstStyle>
            <a:defPPr>
              <a:defRPr lang="zh-CN"/>
            </a:defPPr>
            <a:lvl1pPr algn="ctr" defTabSz="914400">
              <a:lnSpc>
                <a:spcPct val="130000"/>
              </a:lnSpc>
              <a:defRPr sz="1050" u="sng">
                <a:solidFill>
                  <a:schemeClr val="tx1">
                    <a:lumMod val="75000"/>
                    <a:lumOff val="25000"/>
                  </a:schemeClr>
                </a:solidFill>
                <a:latin typeface="微软雅黑" charset="0"/>
                <a:ea typeface="微软雅黑"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171450" indent="-171450" algn="l">
              <a:lnSpc>
                <a:spcPct val="200000"/>
              </a:lnSpc>
              <a:buFont typeface="Arial" charset="0"/>
              <a:buChar char="•"/>
            </a:pPr>
            <a:r>
              <a:rPr lang="zh-CN" altLang="en-US" sz="1200" u="none" dirty="0"/>
              <a:t> </a:t>
            </a:r>
            <a:r>
              <a:rPr lang="en-US" altLang="zh-CN" sz="1200" u="none" dirty="0"/>
              <a:t>[1]</a:t>
            </a:r>
            <a:r>
              <a:rPr lang="zh-CN" altLang="en-US" sz="1200" u="none" dirty="0"/>
              <a:t> </a:t>
            </a:r>
            <a:r>
              <a:rPr lang="en-US" altLang="zh-CN" u="none" dirty="0" err="1"/>
              <a:t>Mikolov</a:t>
            </a:r>
            <a:r>
              <a:rPr lang="en-US" altLang="zh-CN" u="none" dirty="0"/>
              <a:t>, T., </a:t>
            </a:r>
            <a:r>
              <a:rPr lang="en-US" altLang="zh-CN" u="none" dirty="0" err="1"/>
              <a:t>Sutskever</a:t>
            </a:r>
            <a:r>
              <a:rPr lang="en-US" altLang="zh-CN" u="none" dirty="0"/>
              <a:t>, I., Chen, K., </a:t>
            </a:r>
            <a:r>
              <a:rPr lang="en-US" altLang="zh-CN" u="none" dirty="0" err="1"/>
              <a:t>Corrado</a:t>
            </a:r>
            <a:r>
              <a:rPr lang="en-US" altLang="zh-CN" u="none" dirty="0"/>
              <a:t>, G. S., &amp; Dean, J. (2013). Distributed representations of words and phrases and their compositionality. In Advances in neural information processing systems (pp. 3111-3119).</a:t>
            </a:r>
          </a:p>
          <a:p>
            <a:pPr marL="171450" indent="-171450" algn="l">
              <a:lnSpc>
                <a:spcPct val="200000"/>
              </a:lnSpc>
              <a:buFont typeface="Arial" charset="0"/>
              <a:buChar char="•"/>
            </a:pPr>
            <a:r>
              <a:rPr lang="zh-CN" altLang="en-US" sz="1200" u="none" dirty="0"/>
              <a:t> </a:t>
            </a:r>
            <a:r>
              <a:rPr lang="en-US" altLang="zh-CN" sz="1200" u="none" dirty="0"/>
              <a:t>[2]</a:t>
            </a:r>
            <a:r>
              <a:rPr lang="zh-CN" altLang="en-US" sz="1200" u="none" dirty="0"/>
              <a:t> </a:t>
            </a:r>
            <a:r>
              <a:rPr lang="en-US" altLang="zh-CN" u="none" dirty="0" err="1"/>
              <a:t>Mikolov</a:t>
            </a:r>
            <a:r>
              <a:rPr lang="en-US" altLang="zh-CN" u="none" dirty="0"/>
              <a:t>, T., Chen, K., </a:t>
            </a:r>
            <a:r>
              <a:rPr lang="en-US" altLang="zh-CN" u="none" dirty="0" err="1"/>
              <a:t>Corrado</a:t>
            </a:r>
            <a:r>
              <a:rPr lang="en-US" altLang="zh-CN" u="none" dirty="0"/>
              <a:t>, G., &amp; Dean, J. (2013). Efficient estimation of word representations in vector space. </a:t>
            </a:r>
            <a:r>
              <a:rPr lang="en-US" altLang="zh-CN" u="none" dirty="0" err="1"/>
              <a:t>arXiv</a:t>
            </a:r>
            <a:r>
              <a:rPr lang="en-US" altLang="zh-CN" u="none" dirty="0"/>
              <a:t> preprint arXiv:1301.3781.</a:t>
            </a:r>
          </a:p>
          <a:p>
            <a:pPr marL="171450" indent="-171450" algn="l">
              <a:lnSpc>
                <a:spcPct val="200000"/>
              </a:lnSpc>
              <a:buFont typeface="Arial" charset="0"/>
              <a:buChar char="•"/>
            </a:pPr>
            <a:r>
              <a:rPr lang="zh-CN" altLang="en-US" sz="1200" u="none" dirty="0"/>
              <a:t> </a:t>
            </a:r>
            <a:r>
              <a:rPr lang="en-US" altLang="zh-CN" sz="1200" u="none" dirty="0"/>
              <a:t>[3]</a:t>
            </a:r>
            <a:r>
              <a:rPr lang="zh-CN" altLang="en-US" sz="1200" u="none" dirty="0"/>
              <a:t> </a:t>
            </a:r>
            <a:r>
              <a:rPr lang="en-US" altLang="zh-CN" u="none" dirty="0" err="1"/>
              <a:t>Mikolov</a:t>
            </a:r>
            <a:r>
              <a:rPr lang="en-US" altLang="zh-CN" u="none" dirty="0"/>
              <a:t>, T., </a:t>
            </a:r>
            <a:r>
              <a:rPr lang="en-US" altLang="zh-CN" u="none" dirty="0" err="1"/>
              <a:t>Sutskever</a:t>
            </a:r>
            <a:r>
              <a:rPr lang="en-US" altLang="zh-CN" u="none" dirty="0"/>
              <a:t>, I., Chen, K., </a:t>
            </a:r>
            <a:r>
              <a:rPr lang="en-US" altLang="zh-CN" u="none" dirty="0" err="1"/>
              <a:t>Corrado</a:t>
            </a:r>
            <a:r>
              <a:rPr lang="en-US" altLang="zh-CN" u="none" dirty="0"/>
              <a:t>, G. S., &amp; Dean, J. (2013). Distributed representations of words and phrases and their compositionality. In Advances in neural information processing systems (pp. 3111-3119).</a:t>
            </a:r>
            <a:endParaRPr lang="zh-CN" altLang="en-US" sz="1200" u="none" dirty="0"/>
          </a:p>
          <a:p>
            <a:pPr marL="171450" indent="-171450" algn="l">
              <a:lnSpc>
                <a:spcPct val="200000"/>
              </a:lnSpc>
              <a:buFont typeface="Arial" charset="0"/>
              <a:buChar char="•"/>
            </a:pPr>
            <a:endParaRPr lang="zh-CN" altLang="en-US" sz="1200" u="none" dirty="0"/>
          </a:p>
        </p:txBody>
      </p:sp>
      <p:sp>
        <p:nvSpPr>
          <p:cNvPr id="4" name="矩形 3"/>
          <p:cNvSpPr/>
          <p:nvPr/>
        </p:nvSpPr>
        <p:spPr>
          <a:xfrm>
            <a:off x="5982107" y="1071644"/>
            <a:ext cx="4493252" cy="4466159"/>
          </a:xfrm>
          <a:prstGeom prst="rect">
            <a:avLst/>
          </a:prstGeom>
          <a:noFill/>
        </p:spPr>
        <p:txBody>
          <a:bodyPr wrap="square" numCol="1" rtlCol="0">
            <a:spAutoFit/>
          </a:bodyPr>
          <a:lstStyle/>
          <a:p>
            <a:pPr marL="171450" indent="-171450" defTabSz="914400">
              <a:lnSpc>
                <a:spcPct val="200000"/>
              </a:lnSpc>
              <a:buFont typeface="Arial" charset="0"/>
              <a:buChar char="•"/>
            </a:pPr>
            <a:r>
              <a:rPr lang="zh-CN" altLang="en-US" sz="1000" dirty="0"/>
              <a:t> </a:t>
            </a:r>
            <a:r>
              <a:rPr lang="en-US" altLang="zh-CN" sz="1000" dirty="0"/>
              <a:t>[4]</a:t>
            </a:r>
            <a:r>
              <a:rPr lang="zh-CN" altLang="en-US" sz="1000" dirty="0"/>
              <a:t> </a:t>
            </a:r>
            <a:r>
              <a:rPr lang="en-US" altLang="zh-CN" sz="1200" dirty="0"/>
              <a:t>Bojanowski, P., Grave, E., </a:t>
            </a:r>
            <a:r>
              <a:rPr lang="en-US" altLang="zh-CN" sz="1200" dirty="0" err="1"/>
              <a:t>Joulin</a:t>
            </a:r>
            <a:r>
              <a:rPr lang="en-US" altLang="zh-CN" sz="1200" dirty="0"/>
              <a:t>, A., &amp; </a:t>
            </a:r>
            <a:r>
              <a:rPr lang="en-US" altLang="zh-CN" sz="1200" dirty="0" err="1"/>
              <a:t>Mikolov</a:t>
            </a:r>
            <a:r>
              <a:rPr lang="en-US" altLang="zh-CN" sz="1200" dirty="0"/>
              <a:t>, T. (2016). Enriching word vectors with </a:t>
            </a:r>
            <a:r>
              <a:rPr lang="en-US" altLang="zh-CN" sz="1200" dirty="0" err="1"/>
              <a:t>subword</a:t>
            </a:r>
            <a:r>
              <a:rPr lang="en-US" altLang="zh-CN" sz="1200" dirty="0"/>
              <a:t> information. </a:t>
            </a:r>
            <a:r>
              <a:rPr lang="en-US" altLang="zh-CN" sz="1200" dirty="0" err="1"/>
              <a:t>arXiv</a:t>
            </a:r>
            <a:r>
              <a:rPr lang="en-US" altLang="zh-CN" sz="1200" dirty="0"/>
              <a:t> preprint arXiv:1607.04606.</a:t>
            </a:r>
            <a:endParaRPr lang="en-US" altLang="zh-CN" sz="1200" dirty="0">
              <a:solidFill>
                <a:schemeClr val="tx1">
                  <a:lumMod val="75000"/>
                  <a:lumOff val="25000"/>
                </a:schemeClr>
              </a:solidFill>
              <a:latin typeface="微软雅黑" charset="0"/>
              <a:ea typeface="微软雅黑" charset="0"/>
            </a:endParaRPr>
          </a:p>
          <a:p>
            <a:pPr marL="171450" indent="-171450" defTabSz="914400">
              <a:lnSpc>
                <a:spcPct val="200000"/>
              </a:lnSpc>
              <a:buFont typeface="Arial" charset="0"/>
              <a:buChar char="•"/>
            </a:pPr>
            <a:r>
              <a:rPr lang="zh-CN" altLang="en-US" sz="1000" dirty="0"/>
              <a:t> </a:t>
            </a:r>
            <a:r>
              <a:rPr lang="en-US" altLang="zh-CN" sz="1000" dirty="0"/>
              <a:t>[5]</a:t>
            </a:r>
            <a:r>
              <a:rPr lang="zh-CN" altLang="en-US" sz="1000" dirty="0"/>
              <a:t> </a:t>
            </a:r>
            <a:r>
              <a:rPr lang="en-US" altLang="zh-CN" sz="1200" dirty="0"/>
              <a:t>Pennington, J., </a:t>
            </a:r>
            <a:r>
              <a:rPr lang="en-US" altLang="zh-CN" sz="1200" dirty="0" err="1"/>
              <a:t>Socher</a:t>
            </a:r>
            <a:r>
              <a:rPr lang="en-US" altLang="zh-CN" sz="1200" dirty="0"/>
              <a:t>, R., &amp; Manning, C. (2014). Glove: Global vectors for word representation. In Proceedings of the 2014 conference on empirical methods in natural language processing (EMNLP) (pp. 1532-1543).</a:t>
            </a:r>
          </a:p>
          <a:p>
            <a:pPr marL="171450" indent="-171450" defTabSz="914400">
              <a:lnSpc>
                <a:spcPct val="200000"/>
              </a:lnSpc>
              <a:buFont typeface="Arial" charset="0"/>
              <a:buChar char="•"/>
            </a:pPr>
            <a:r>
              <a:rPr lang="en-US" altLang="zh-CN" sz="1200" dirty="0"/>
              <a:t>[6] </a:t>
            </a:r>
            <a:r>
              <a:rPr lang="en-US" altLang="zh-CN" sz="1200" dirty="0" err="1"/>
              <a:t>Bakarov</a:t>
            </a:r>
            <a:r>
              <a:rPr lang="en-US" altLang="zh-CN" sz="1200" dirty="0"/>
              <a:t>, Amir. "A Survey of Word Embeddings Evaluation Methods." </a:t>
            </a:r>
            <a:r>
              <a:rPr lang="en-US" altLang="zh-CN" sz="1200" i="1" dirty="0" err="1"/>
              <a:t>arXiv</a:t>
            </a:r>
            <a:r>
              <a:rPr lang="en-US" altLang="zh-CN" sz="1200" i="1" dirty="0"/>
              <a:t> preprint arXiv:1801.09536</a:t>
            </a:r>
            <a:r>
              <a:rPr lang="en-US" altLang="zh-CN" sz="1200" dirty="0"/>
              <a:t>. 2018</a:t>
            </a:r>
          </a:p>
          <a:p>
            <a:pPr marL="171450" indent="-171450" defTabSz="914400">
              <a:lnSpc>
                <a:spcPct val="200000"/>
              </a:lnSpc>
              <a:buFont typeface="Arial" charset="0"/>
              <a:buChar char="•"/>
            </a:pPr>
            <a:endParaRPr lang="en-US" altLang="zh-CN" sz="1200" dirty="0"/>
          </a:p>
        </p:txBody>
      </p:sp>
    </p:spTree>
    <p:extLst>
      <p:ext uri="{BB962C8B-B14F-4D97-AF65-F5344CB8AC3E}">
        <p14:creationId xmlns:p14="http://schemas.microsoft.com/office/powerpoint/2010/main" val="138880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729108" y="2821497"/>
            <a:ext cx="5584389" cy="1215006"/>
          </a:xfrm>
        </p:spPr>
        <p:txBody>
          <a:bodyPr/>
          <a:lstStyle/>
          <a:p>
            <a:r>
              <a:rPr kumimoji="1" lang="en-US" altLang="zh-CN" dirty="0">
                <a:latin typeface="Microsoft YaHei" charset="0"/>
                <a:ea typeface="Microsoft YaHei" charset="0"/>
                <a:cs typeface="Microsoft YaHei" charset="0"/>
              </a:rPr>
              <a:t>THANK</a:t>
            </a:r>
            <a:r>
              <a:rPr kumimoji="1" lang="zh-CN" altLang="en-US" dirty="0">
                <a:latin typeface="Microsoft YaHei" charset="0"/>
                <a:ea typeface="Microsoft YaHei" charset="0"/>
                <a:cs typeface="Microsoft YaHei" charset="0"/>
              </a:rPr>
              <a:t> </a:t>
            </a:r>
            <a:r>
              <a:rPr kumimoji="1" lang="en-US" altLang="zh-CN" dirty="0">
                <a:latin typeface="Microsoft YaHei" charset="0"/>
                <a:ea typeface="Microsoft YaHei" charset="0"/>
                <a:cs typeface="Microsoft YaHei" charset="0"/>
              </a:rPr>
              <a:t>YOU</a:t>
            </a:r>
            <a:endParaRPr kumimoji="1" lang="zh-CN" altLang="en-US" dirty="0">
              <a:latin typeface="Microsoft YaHei" charset="0"/>
              <a:ea typeface="Microsoft YaHei" charset="0"/>
              <a:cs typeface="Microsoft YaHei" charset="0"/>
            </a:endParaRPr>
          </a:p>
        </p:txBody>
      </p:sp>
    </p:spTree>
    <p:extLst>
      <p:ext uri="{BB962C8B-B14F-4D97-AF65-F5344CB8AC3E}">
        <p14:creationId xmlns:p14="http://schemas.microsoft.com/office/powerpoint/2010/main" val="3183220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1.1</a:t>
            </a:r>
            <a:r>
              <a:rPr lang="zh-CN" altLang="zh-CN" dirty="0"/>
              <a:t>词向量的背景</a:t>
            </a:r>
            <a:r>
              <a:rPr lang="zh-CN" altLang="en-US" dirty="0"/>
              <a:t>与</a:t>
            </a:r>
            <a:r>
              <a:rPr lang="zh-CN" altLang="zh-CN" dirty="0"/>
              <a:t>简介</a:t>
            </a:r>
          </a:p>
        </p:txBody>
      </p:sp>
      <p:sp>
        <p:nvSpPr>
          <p:cNvPr id="5" name="文本框 8"/>
          <p:cNvSpPr txBox="1"/>
          <p:nvPr/>
        </p:nvSpPr>
        <p:spPr>
          <a:xfrm>
            <a:off x="6248040" y="1717064"/>
            <a:ext cx="3841182"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400" dirty="0"/>
              <a:t>在自然语言系统中，词是表义的基本单元。词向量的基本思想是把自然语言中的每一个词，表示成为一个统一维度的短向量。这样词向量就可以被认为是词的特征向量。把词映射为实数域向量的技术也叫词嵌⼊（</a:t>
            </a:r>
            <a:r>
              <a:rPr lang="en-US" altLang="zh-CN" sz="2400" dirty="0"/>
              <a:t>word embedding</a:t>
            </a:r>
            <a:r>
              <a:rPr lang="zh-CN" altLang="zh-CN" sz="2400" dirty="0"/>
              <a:t>）。</a:t>
            </a:r>
          </a:p>
        </p:txBody>
      </p:sp>
      <p:sp>
        <p:nvSpPr>
          <p:cNvPr id="6" name="矩形 5"/>
          <p:cNvSpPr/>
          <p:nvPr/>
        </p:nvSpPr>
        <p:spPr>
          <a:xfrm>
            <a:off x="7867932" y="965602"/>
            <a:ext cx="800219" cy="524439"/>
          </a:xfrm>
          <a:prstGeom prst="rect">
            <a:avLst/>
          </a:prstGeom>
        </p:spPr>
        <p:txBody>
          <a:bodyPr wrap="none">
            <a:spAutoFit/>
          </a:bodyPr>
          <a:lstStyle/>
          <a:p>
            <a:pPr defTabSz="609585">
              <a:lnSpc>
                <a:spcPct val="130000"/>
              </a:lnSpc>
            </a:pPr>
            <a:r>
              <a:rPr lang="zh-CN" altLang="en-US" sz="2400" b="1" dirty="0">
                <a:solidFill>
                  <a:schemeClr val="accent1"/>
                </a:solidFill>
                <a:ea typeface="微软雅黑" charset="0"/>
              </a:rPr>
              <a:t>定义</a:t>
            </a:r>
            <a:endParaRPr lang="en-US" altLang="zh-CN" sz="2400" b="1" dirty="0">
              <a:solidFill>
                <a:schemeClr val="accent1"/>
              </a:solidFill>
              <a:ea typeface="微软雅黑" charset="0"/>
            </a:endParaRPr>
          </a:p>
        </p:txBody>
      </p:sp>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backgroundRemoval t="10000" b="96528" l="10000" r="90000"/>
                    </a14:imgEffect>
                  </a14:imgLayer>
                </a14:imgProps>
              </a:ext>
            </a:extLst>
          </a:blip>
          <a:stretch>
            <a:fillRect/>
          </a:stretch>
        </p:blipFill>
        <p:spPr>
          <a:xfrm>
            <a:off x="-304800" y="3365500"/>
            <a:ext cx="4470058" cy="3352543"/>
          </a:xfrm>
          <a:prstGeom prst="rect">
            <a:avLst/>
          </a:prstGeom>
          <a:effectLst>
            <a:outerShdw blurRad="63500" sx="102000" sy="102000" algn="ctr" rotWithShape="0">
              <a:prstClr val="black">
                <a:alpha val="40000"/>
              </a:prstClr>
            </a:outerShdw>
          </a:effectLst>
        </p:spPr>
      </p:pic>
      <p:sp>
        <p:nvSpPr>
          <p:cNvPr id="7" name="云形标注 6"/>
          <p:cNvSpPr/>
          <p:nvPr/>
        </p:nvSpPr>
        <p:spPr>
          <a:xfrm>
            <a:off x="1008269" y="1242818"/>
            <a:ext cx="3182529" cy="2132294"/>
          </a:xfrm>
          <a:prstGeom prst="cloudCallout">
            <a:avLst>
              <a:gd name="adj1" fmla="val -14969"/>
              <a:gd name="adj2" fmla="val 73877"/>
            </a:avLst>
          </a:prstGeom>
          <a:solidFill>
            <a:schemeClr val="bg1"/>
          </a:solidFill>
          <a:ln>
            <a:noFill/>
          </a:ln>
          <a:effectLst>
            <a:outerShdw blurRad="190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rot="21166126">
            <a:off x="1530309" y="1759253"/>
            <a:ext cx="2236511" cy="812595"/>
          </a:xfrm>
          <a:prstGeom prst="rect">
            <a:avLst/>
          </a:prstGeom>
        </p:spPr>
        <p:txBody>
          <a:bodyPr wrap="none">
            <a:spAutoFit/>
          </a:bodyPr>
          <a:lstStyle/>
          <a:p>
            <a:pPr algn="ctr" defTabSz="609585">
              <a:lnSpc>
                <a:spcPct val="130000"/>
              </a:lnSpc>
            </a:pPr>
            <a:r>
              <a:rPr lang="zh-CN" altLang="en-US" sz="4000" b="1" dirty="0">
                <a:solidFill>
                  <a:schemeClr val="accent1"/>
                </a:solidFill>
                <a:ea typeface="微软雅黑" charset="0"/>
              </a:rPr>
              <a:t>词向量？</a:t>
            </a:r>
            <a:endParaRPr lang="en-US" altLang="zh-CN" sz="4000" b="1" dirty="0">
              <a:solidFill>
                <a:schemeClr val="accent1"/>
              </a:solidFill>
              <a:ea typeface="微软雅黑" charset="0"/>
            </a:endParaRPr>
          </a:p>
        </p:txBody>
      </p:sp>
    </p:spTree>
    <p:extLst>
      <p:ext uri="{BB962C8B-B14F-4D97-AF65-F5344CB8AC3E}">
        <p14:creationId xmlns:p14="http://schemas.microsoft.com/office/powerpoint/2010/main" val="15151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23555B-F28E-4A23-9D9B-1D8D5F395956}"/>
              </a:ext>
            </a:extLst>
          </p:cNvPr>
          <p:cNvSpPr>
            <a:spLocks noGrp="1"/>
          </p:cNvSpPr>
          <p:nvPr>
            <p:ph type="body" sz="quarter" idx="10"/>
          </p:nvPr>
        </p:nvSpPr>
        <p:spPr/>
        <p:txBody>
          <a:bodyPr/>
          <a:lstStyle/>
          <a:p>
            <a:r>
              <a:rPr lang="en-US" altLang="zh-CN" dirty="0"/>
              <a:t>    one-hot </a:t>
            </a:r>
            <a:r>
              <a:rPr lang="zh-CN" altLang="zh-CN" dirty="0"/>
              <a:t>向量</a:t>
            </a:r>
            <a:endParaRPr lang="zh-CN" altLang="en-US" dirty="0"/>
          </a:p>
        </p:txBody>
      </p:sp>
      <p:sp>
        <p:nvSpPr>
          <p:cNvPr id="3" name="文本框 2">
            <a:extLst>
              <a:ext uri="{FF2B5EF4-FFF2-40B4-BE49-F238E27FC236}">
                <a16:creationId xmlns:a16="http://schemas.microsoft.com/office/drawing/2014/main" id="{A3529B17-87A8-463A-B3AF-5A4821296D64}"/>
              </a:ext>
            </a:extLst>
          </p:cNvPr>
          <p:cNvSpPr txBox="1"/>
          <p:nvPr/>
        </p:nvSpPr>
        <p:spPr>
          <a:xfrm>
            <a:off x="281912" y="864354"/>
            <a:ext cx="4307135" cy="5355312"/>
          </a:xfrm>
          <a:prstGeom prst="rect">
            <a:avLst/>
          </a:prstGeom>
          <a:noFill/>
        </p:spPr>
        <p:txBody>
          <a:bodyPr wrap="square" rtlCol="0">
            <a:spAutoFit/>
          </a:bodyPr>
          <a:lstStyle/>
          <a:p>
            <a:r>
              <a:rPr lang="en-US" altLang="zh-CN" dirty="0"/>
              <a:t>one-hot</a:t>
            </a:r>
            <a:r>
              <a:rPr lang="zh-CN" altLang="zh-CN" dirty="0"/>
              <a:t>向量就是假设词典中词的数量为</a:t>
            </a:r>
            <a:r>
              <a:rPr lang="en-US" altLang="zh-CN" dirty="0"/>
              <a:t>N</a:t>
            </a:r>
            <a:r>
              <a:rPr lang="zh-CN" altLang="zh-CN" dirty="0"/>
              <a:t>，每个词可以和从</a:t>
            </a:r>
            <a:r>
              <a:rPr lang="en-US" altLang="zh-CN" dirty="0"/>
              <a:t>0</a:t>
            </a:r>
            <a:r>
              <a:rPr lang="zh-CN" altLang="zh-CN" dirty="0"/>
              <a:t>到</a:t>
            </a:r>
            <a:r>
              <a:rPr lang="en-US" altLang="zh-CN" dirty="0"/>
              <a:t>N−1</a:t>
            </a:r>
            <a:r>
              <a:rPr lang="zh-CN" altLang="zh-CN" dirty="0"/>
              <a:t>的连续整数⼀⼀对应。⼀个词的索引为</a:t>
            </a:r>
            <a:r>
              <a:rPr lang="en-US" altLang="zh-CN" dirty="0" err="1"/>
              <a:t>i</a:t>
            </a:r>
            <a:r>
              <a:rPr lang="zh-CN" altLang="zh-CN" dirty="0"/>
              <a:t>，为了得到该词的</a:t>
            </a:r>
            <a:r>
              <a:rPr lang="en-US" altLang="zh-CN" dirty="0"/>
              <a:t>one-hot</a:t>
            </a:r>
            <a:r>
              <a:rPr lang="zh-CN" altLang="zh-CN" dirty="0"/>
              <a:t>向量表⽰， 创建⼀个全</a:t>
            </a:r>
            <a:r>
              <a:rPr lang="en-US" altLang="zh-CN" dirty="0"/>
              <a:t>0</a:t>
            </a:r>
            <a:r>
              <a:rPr lang="zh-CN" altLang="zh-CN" dirty="0"/>
              <a:t>的⻓为</a:t>
            </a:r>
            <a:r>
              <a:rPr lang="en-US" altLang="zh-CN" dirty="0"/>
              <a:t>N</a:t>
            </a:r>
            <a:r>
              <a:rPr lang="zh-CN" altLang="zh-CN" dirty="0"/>
              <a:t>的向量，并将其第</a:t>
            </a:r>
            <a:r>
              <a:rPr lang="en-US" altLang="zh-CN" dirty="0" err="1"/>
              <a:t>i</a:t>
            </a:r>
            <a:r>
              <a:rPr lang="zh-CN" altLang="zh-CN" dirty="0"/>
              <a:t>位设成</a:t>
            </a:r>
            <a:r>
              <a:rPr lang="en-US" altLang="zh-CN" dirty="0"/>
              <a:t>1</a:t>
            </a:r>
            <a:r>
              <a:rPr lang="zh-CN" altLang="zh-CN" dirty="0"/>
              <a:t>。</a:t>
            </a:r>
            <a:endParaRPr lang="en-US" altLang="zh-CN" dirty="0"/>
          </a:p>
          <a:p>
            <a:endParaRPr lang="en-US" altLang="zh-CN" dirty="0"/>
          </a:p>
          <a:p>
            <a:r>
              <a:rPr lang="zh-CN" altLang="zh-CN" b="1" dirty="0"/>
              <a:t>两个重要缺陷</a:t>
            </a:r>
            <a:r>
              <a:rPr lang="zh-CN" altLang="zh-CN" dirty="0"/>
              <a:t>：</a:t>
            </a:r>
          </a:p>
          <a:p>
            <a:r>
              <a:rPr lang="en-US" altLang="zh-CN" dirty="0"/>
              <a:t>1</a:t>
            </a:r>
            <a:r>
              <a:rPr lang="zh-CN" altLang="zh-CN" dirty="0"/>
              <a:t>维数灾难</a:t>
            </a:r>
          </a:p>
          <a:p>
            <a:r>
              <a:rPr lang="zh-CN" altLang="zh-CN" dirty="0"/>
              <a:t>由于词向量空间的维数就是词典中词的数量，所以当语料库很大时，根本无法实现算法。</a:t>
            </a:r>
          </a:p>
          <a:p>
            <a:r>
              <a:rPr lang="en-US" altLang="zh-CN" dirty="0"/>
              <a:t>2</a:t>
            </a:r>
            <a:r>
              <a:rPr lang="zh-CN" altLang="zh-CN" dirty="0"/>
              <a:t>语义鸿沟</a:t>
            </a:r>
          </a:p>
          <a:p>
            <a:r>
              <a:rPr lang="zh-CN" altLang="zh-CN" dirty="0"/>
              <a:t>对于向量</a:t>
            </a:r>
            <a:r>
              <a:rPr lang="en-US" altLang="zh-CN" b="1" i="1" dirty="0" err="1"/>
              <a:t>x</a:t>
            </a:r>
            <a:r>
              <a:rPr lang="en-US" altLang="zh-CN" dirty="0" err="1"/>
              <a:t>,</a:t>
            </a:r>
            <a:r>
              <a:rPr lang="en-US" altLang="zh-CN" b="1" i="1" dirty="0" err="1"/>
              <a:t>y</a:t>
            </a:r>
            <a:r>
              <a:rPr lang="zh-CN" altLang="zh-CN" dirty="0"/>
              <a:t>∈</a:t>
            </a:r>
            <a:r>
              <a:rPr lang="en-US" altLang="zh-CN" dirty="0"/>
              <a:t>R</a:t>
            </a:r>
            <a:r>
              <a:rPr lang="en-US" altLang="zh-CN" i="1" dirty="0"/>
              <a:t>d</a:t>
            </a:r>
            <a:r>
              <a:rPr lang="zh-CN" altLang="zh-CN" dirty="0"/>
              <a:t>，它们的余弦相似度是它们之间夹</a:t>
            </a:r>
            <a:r>
              <a:rPr lang="zh-CN" altLang="en-US" dirty="0"/>
              <a:t>角</a:t>
            </a:r>
            <a:r>
              <a:rPr lang="zh-CN" altLang="zh-CN" dirty="0"/>
              <a:t>的余弦值</a:t>
            </a:r>
            <a:r>
              <a:rPr lang="zh-CN" altLang="en-US" dirty="0"/>
              <a:t>为</a:t>
            </a:r>
            <a:endParaRPr lang="zh-CN" altLang="zh-CN" dirty="0"/>
          </a:p>
          <a:p>
            <a:pPr algn="ctr"/>
            <a:r>
              <a:rPr lang="en-US" altLang="zh-CN" b="1" i="1" dirty="0" err="1"/>
              <a:t>x</a:t>
            </a:r>
            <a:r>
              <a:rPr lang="en-US" altLang="zh-CN" dirty="0" err="1"/>
              <a:t>⊤</a:t>
            </a:r>
            <a:r>
              <a:rPr lang="en-US" altLang="zh-CN" b="1" i="1" dirty="0" err="1"/>
              <a:t>y</a:t>
            </a:r>
            <a:r>
              <a:rPr lang="en-US" altLang="zh-CN" b="1" i="1" dirty="0"/>
              <a:t>/</a:t>
            </a:r>
            <a:r>
              <a:rPr lang="zh-CN" altLang="zh-CN" dirty="0"/>
              <a:t>∥</a:t>
            </a:r>
            <a:r>
              <a:rPr lang="en-US" altLang="zh-CN" b="1" i="1" dirty="0"/>
              <a:t>x</a:t>
            </a:r>
            <a:r>
              <a:rPr lang="zh-CN" altLang="zh-CN" dirty="0"/>
              <a:t>∥∥</a:t>
            </a:r>
            <a:r>
              <a:rPr lang="en-US" altLang="zh-CN" b="1" i="1" dirty="0"/>
              <a:t>y</a:t>
            </a:r>
            <a:r>
              <a:rPr lang="zh-CN" altLang="zh-CN" dirty="0"/>
              <a:t>∥</a:t>
            </a:r>
          </a:p>
          <a:p>
            <a:r>
              <a:rPr lang="zh-CN" altLang="zh-CN" dirty="0"/>
              <a:t>任何两个不同词的</a:t>
            </a:r>
            <a:r>
              <a:rPr lang="en-US" altLang="zh-CN" dirty="0"/>
              <a:t>one-hot</a:t>
            </a:r>
            <a:r>
              <a:rPr lang="zh-CN" altLang="zh-CN" dirty="0"/>
              <a:t>向量的余弦相似度都为</a:t>
            </a:r>
            <a:r>
              <a:rPr lang="en-US" altLang="zh-CN" dirty="0"/>
              <a:t>0</a:t>
            </a:r>
            <a:r>
              <a:rPr lang="zh-CN" altLang="zh-CN" dirty="0"/>
              <a:t>，多个不同词之间的相似度难以通过</a:t>
            </a:r>
            <a:r>
              <a:rPr lang="en-US" altLang="zh-CN" dirty="0"/>
              <a:t>one-hot</a:t>
            </a:r>
            <a:r>
              <a:rPr lang="zh-CN" altLang="zh-CN" dirty="0"/>
              <a:t>向量准确地体现出来。</a:t>
            </a:r>
          </a:p>
          <a:p>
            <a:endParaRPr lang="zh-CN" altLang="en-US" dirty="0"/>
          </a:p>
        </p:txBody>
      </p:sp>
      <p:pic>
        <p:nvPicPr>
          <p:cNvPr id="5" name="图片 4">
            <a:extLst>
              <a:ext uri="{FF2B5EF4-FFF2-40B4-BE49-F238E27FC236}">
                <a16:creationId xmlns:a16="http://schemas.microsoft.com/office/drawing/2014/main" id="{2C8C588A-3BDC-4494-81BE-FB58A3C0BD80}"/>
              </a:ext>
            </a:extLst>
          </p:cNvPr>
          <p:cNvPicPr>
            <a:picLocks noChangeAspect="1"/>
          </p:cNvPicPr>
          <p:nvPr/>
        </p:nvPicPr>
        <p:blipFill>
          <a:blip r:embed="rId2"/>
          <a:stretch>
            <a:fillRect/>
          </a:stretch>
        </p:blipFill>
        <p:spPr>
          <a:xfrm>
            <a:off x="4656455" y="595206"/>
            <a:ext cx="7186224" cy="2343203"/>
          </a:xfrm>
          <a:prstGeom prst="rect">
            <a:avLst/>
          </a:prstGeom>
        </p:spPr>
      </p:pic>
      <p:pic>
        <p:nvPicPr>
          <p:cNvPr id="7" name="图片 6">
            <a:extLst>
              <a:ext uri="{FF2B5EF4-FFF2-40B4-BE49-F238E27FC236}">
                <a16:creationId xmlns:a16="http://schemas.microsoft.com/office/drawing/2014/main" id="{C868347A-3C8E-43D9-8801-741E4463B00A}"/>
              </a:ext>
            </a:extLst>
          </p:cNvPr>
          <p:cNvPicPr>
            <a:picLocks noChangeAspect="1"/>
          </p:cNvPicPr>
          <p:nvPr/>
        </p:nvPicPr>
        <p:blipFill>
          <a:blip r:embed="rId3"/>
          <a:stretch>
            <a:fillRect/>
          </a:stretch>
        </p:blipFill>
        <p:spPr>
          <a:xfrm>
            <a:off x="4656455" y="3335405"/>
            <a:ext cx="7186224" cy="2234365"/>
          </a:xfrm>
          <a:prstGeom prst="rect">
            <a:avLst/>
          </a:prstGeom>
        </p:spPr>
      </p:pic>
    </p:spTree>
    <p:extLst>
      <p:ext uri="{BB962C8B-B14F-4D97-AF65-F5344CB8AC3E}">
        <p14:creationId xmlns:p14="http://schemas.microsoft.com/office/powerpoint/2010/main" val="1383055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F827666-7B19-46C1-B305-AB0469C8FDB6}"/>
              </a:ext>
            </a:extLst>
          </p:cNvPr>
          <p:cNvSpPr>
            <a:spLocks noGrp="1"/>
          </p:cNvSpPr>
          <p:nvPr>
            <p:ph type="body" sz="quarter" idx="10"/>
          </p:nvPr>
        </p:nvSpPr>
        <p:spPr/>
        <p:txBody>
          <a:bodyPr/>
          <a:lstStyle/>
          <a:p>
            <a:r>
              <a:rPr lang="en-US" altLang="zh-CN" dirty="0"/>
              <a:t>1.2 word2vec</a:t>
            </a:r>
            <a:r>
              <a:rPr lang="zh-CN" altLang="zh-CN" dirty="0"/>
              <a:t>的推导过程</a:t>
            </a:r>
          </a:p>
        </p:txBody>
      </p:sp>
      <p:sp>
        <p:nvSpPr>
          <p:cNvPr id="3" name="文本框 2">
            <a:extLst>
              <a:ext uri="{FF2B5EF4-FFF2-40B4-BE49-F238E27FC236}">
                <a16:creationId xmlns:a16="http://schemas.microsoft.com/office/drawing/2014/main" id="{B39A4320-3F04-4542-B753-C1B2A00A6BA4}"/>
              </a:ext>
            </a:extLst>
          </p:cNvPr>
          <p:cNvSpPr txBox="1"/>
          <p:nvPr/>
        </p:nvSpPr>
        <p:spPr>
          <a:xfrm>
            <a:off x="308225" y="1222625"/>
            <a:ext cx="3832260" cy="2117183"/>
          </a:xfrm>
          <a:prstGeom prst="rect">
            <a:avLst/>
          </a:prstGeom>
          <a:noFill/>
        </p:spPr>
        <p:txBody>
          <a:bodyPr wrap="square" rtlCol="0">
            <a:spAutoFit/>
          </a:bodyPr>
          <a:lstStyle/>
          <a:p>
            <a:pPr>
              <a:lnSpc>
                <a:spcPct val="150000"/>
              </a:lnSpc>
            </a:pPr>
            <a:r>
              <a:rPr lang="zh-CN" altLang="zh-CN" dirty="0"/>
              <a:t>为了解决以上问题，</a:t>
            </a:r>
            <a:r>
              <a:rPr lang="en-US" altLang="zh-CN" dirty="0"/>
              <a:t>word2vec</a:t>
            </a:r>
            <a:r>
              <a:rPr lang="zh-CN" altLang="zh-CN" dirty="0"/>
              <a:t>被提出用于表达词向量之间的相似关系。</a:t>
            </a:r>
            <a:endParaRPr lang="en-US" altLang="zh-CN" dirty="0"/>
          </a:p>
          <a:p>
            <a:pPr>
              <a:lnSpc>
                <a:spcPct val="150000"/>
              </a:lnSpc>
            </a:pPr>
            <a:r>
              <a:rPr lang="en-US" altLang="zh-CN" dirty="0"/>
              <a:t>Word2vec</a:t>
            </a:r>
            <a:r>
              <a:rPr lang="zh-CN" altLang="zh-CN" dirty="0"/>
              <a:t>中包含两种模型。一是</a:t>
            </a:r>
            <a:r>
              <a:rPr lang="en-US" altLang="zh-CN" dirty="0"/>
              <a:t>skip-gram</a:t>
            </a:r>
            <a:r>
              <a:rPr lang="zh-CN" altLang="zh-CN" dirty="0"/>
              <a:t>模型，二是</a:t>
            </a:r>
            <a:r>
              <a:rPr lang="en-US" altLang="zh-CN" dirty="0"/>
              <a:t>CBOW</a:t>
            </a:r>
            <a:r>
              <a:rPr lang="zh-CN" altLang="zh-CN" dirty="0"/>
              <a:t>模型。</a:t>
            </a:r>
          </a:p>
          <a:p>
            <a:pPr>
              <a:lnSpc>
                <a:spcPct val="150000"/>
              </a:lnSpc>
            </a:pPr>
            <a:endParaRPr lang="zh-CN" altLang="en-US" dirty="0"/>
          </a:p>
        </p:txBody>
      </p:sp>
      <p:sp>
        <p:nvSpPr>
          <p:cNvPr id="4" name="矩形 3">
            <a:extLst>
              <a:ext uri="{FF2B5EF4-FFF2-40B4-BE49-F238E27FC236}">
                <a16:creationId xmlns:a16="http://schemas.microsoft.com/office/drawing/2014/main" id="{0E0F57CF-6780-4CF6-8AA2-FD0B6D6BCC25}"/>
              </a:ext>
            </a:extLst>
          </p:cNvPr>
          <p:cNvSpPr/>
          <p:nvPr/>
        </p:nvSpPr>
        <p:spPr>
          <a:xfrm>
            <a:off x="5155649" y="965602"/>
            <a:ext cx="6096000" cy="4926220"/>
          </a:xfrm>
          <a:prstGeom prst="rect">
            <a:avLst/>
          </a:prstGeom>
        </p:spPr>
        <p:txBody>
          <a:bodyPr>
            <a:spAutoFit/>
          </a:bodyPr>
          <a:lstStyle/>
          <a:p>
            <a:pPr lvl="0">
              <a:lnSpc>
                <a:spcPct val="150000"/>
              </a:lnSpc>
              <a:spcAft>
                <a:spcPts val="0"/>
              </a:spcAft>
            </a:pPr>
            <a:r>
              <a:rPr lang="zh-CN" altLang="en-US" dirty="0">
                <a:latin typeface="News Gothic MT" panose="020B0504020203020204" pitchFamily="34" charset="0"/>
                <a:cs typeface="Calibri" panose="020F0502020204030204" pitchFamily="34" charset="0"/>
              </a:rPr>
              <a:t>（</a:t>
            </a:r>
            <a:r>
              <a:rPr lang="en-US" altLang="zh-CN" dirty="0">
                <a:latin typeface="News Gothic MT" panose="020B0504020203020204" pitchFamily="34" charset="0"/>
                <a:cs typeface="Calibri" panose="020F0502020204030204" pitchFamily="34" charset="0"/>
              </a:rPr>
              <a:t>1</a:t>
            </a:r>
            <a:r>
              <a:rPr lang="zh-CN" altLang="en-US" dirty="0">
                <a:latin typeface="News Gothic MT" panose="020B0504020203020204" pitchFamily="34" charset="0"/>
                <a:cs typeface="Calibri" panose="020F0502020204030204" pitchFamily="34" charset="0"/>
              </a:rPr>
              <a:t>） </a:t>
            </a:r>
            <a:r>
              <a:rPr lang="en-US" altLang="zh-CN" dirty="0">
                <a:latin typeface="News Gothic MT" panose="020B0504020203020204" pitchFamily="34" charset="0"/>
                <a:cs typeface="Calibri" panose="020F0502020204030204" pitchFamily="34" charset="0"/>
              </a:rPr>
              <a:t>Skip-gram</a:t>
            </a:r>
            <a:r>
              <a:rPr lang="zh-CN" altLang="zh-CN" dirty="0">
                <a:latin typeface="News Gothic MT" panose="020B0504020203020204" pitchFamily="34" charset="0"/>
                <a:cs typeface="Calibri" panose="020F0502020204030204" pitchFamily="34" charset="0"/>
              </a:rPr>
              <a:t>模型</a:t>
            </a:r>
            <a:r>
              <a:rPr lang="zh-CN" altLang="en-US" dirty="0">
                <a:latin typeface="News Gothic MT" panose="020B0504020203020204" pitchFamily="34" charset="0"/>
                <a:cs typeface="Calibri" panose="020F0502020204030204" pitchFamily="34" charset="0"/>
              </a:rPr>
              <a:t>（跳字模型）</a:t>
            </a:r>
            <a:endParaRPr lang="zh-CN" altLang="zh-CN" dirty="0">
              <a:latin typeface="宋体" panose="02010600030101010101" pitchFamily="2" charset="-122"/>
              <a:cs typeface="宋体" panose="02010600030101010101" pitchFamily="2" charset="-122"/>
            </a:endParaRPr>
          </a:p>
          <a:p>
            <a:pPr>
              <a:lnSpc>
                <a:spcPct val="150000"/>
              </a:lnSpc>
              <a:spcAft>
                <a:spcPts val="1200"/>
              </a:spcAft>
            </a:pPr>
            <a:r>
              <a:rPr lang="zh-CN" altLang="zh-CN" dirty="0">
                <a:latin typeface="News Gothic MT" panose="020B0504020203020204" pitchFamily="34" charset="0"/>
                <a:cs typeface="Calibri" panose="020F0502020204030204" pitchFamily="34" charset="0"/>
              </a:rPr>
              <a:t>该模型的主要思想是根据文本中心的某个词来生成文本序列周围的词。例如，设文本序列为</a:t>
            </a:r>
            <a:r>
              <a:rPr lang="en-US" altLang="zh-CN" dirty="0">
                <a:latin typeface="News Gothic MT" panose="020B0504020203020204" pitchFamily="34" charset="0"/>
                <a:cs typeface="Arial" panose="020B0604020202020204" pitchFamily="34" charset="0"/>
              </a:rPr>
              <a:t>“</a:t>
            </a:r>
            <a:r>
              <a:rPr lang="en-US" altLang="zh-CN" dirty="0" err="1">
                <a:latin typeface="News Gothic MT" panose="020B0504020203020204" pitchFamily="34" charset="0"/>
                <a:cs typeface="Arial" panose="020B0604020202020204" pitchFamily="34" charset="0"/>
              </a:rPr>
              <a:t>the”“man”“loves”“his”“son</a:t>
            </a:r>
            <a:r>
              <a:rPr lang="en-US" altLang="zh-CN" dirty="0">
                <a:latin typeface="News Gothic MT" panose="020B0504020203020204" pitchFamily="34" charset="0"/>
                <a:cs typeface="Arial" panose="020B0604020202020204" pitchFamily="34" charset="0"/>
              </a:rPr>
              <a:t>”</a:t>
            </a:r>
            <a:r>
              <a:rPr lang="zh-CN" altLang="zh-CN" dirty="0">
                <a:latin typeface="News Gothic MT" panose="020B0504020203020204" pitchFamily="34" charset="0"/>
                <a:cs typeface="Arial" panose="020B0604020202020204" pitchFamily="34" charset="0"/>
              </a:rPr>
              <a:t>。将</a:t>
            </a:r>
            <a:r>
              <a:rPr lang="en-US" altLang="zh-CN" dirty="0">
                <a:latin typeface="News Gothic MT" panose="020B0504020203020204" pitchFamily="34" charset="0"/>
                <a:cs typeface="Arial" panose="020B0604020202020204" pitchFamily="34" charset="0"/>
              </a:rPr>
              <a:t>“loves”</a:t>
            </a:r>
            <a:r>
              <a:rPr lang="zh-CN" altLang="zh-CN" dirty="0">
                <a:latin typeface="News Gothic MT" panose="020B0504020203020204" pitchFamily="34" charset="0"/>
                <a:cs typeface="Arial" panose="020B0604020202020204" pitchFamily="34" charset="0"/>
              </a:rPr>
              <a:t>设为中心词，并设置窗口大小为</a:t>
            </a:r>
            <a:r>
              <a:rPr lang="en-US" altLang="zh-CN" dirty="0">
                <a:latin typeface="News Gothic MT" panose="020B0504020203020204" pitchFamily="34" charset="0"/>
                <a:cs typeface="Arial" panose="020B0604020202020204" pitchFamily="34" charset="0"/>
              </a:rPr>
              <a:t>2</a:t>
            </a:r>
            <a:r>
              <a:rPr lang="zh-CN" altLang="zh-CN" dirty="0">
                <a:latin typeface="News Gothic MT" panose="020B0504020203020204" pitchFamily="34" charset="0"/>
                <a:cs typeface="Arial" panose="020B0604020202020204" pitchFamily="34" charset="0"/>
              </a:rPr>
              <a:t>，则生成与它距离不越过</a:t>
            </a:r>
            <a:r>
              <a:rPr lang="en-US" altLang="zh-CN" dirty="0">
                <a:latin typeface="News Gothic MT" panose="020B0504020203020204" pitchFamily="34" charset="0"/>
                <a:cs typeface="Arial" panose="020B0604020202020204" pitchFamily="34" charset="0"/>
              </a:rPr>
              <a:t>2</a:t>
            </a:r>
            <a:r>
              <a:rPr lang="zh-CN" altLang="zh-CN" dirty="0">
                <a:latin typeface="News Gothic MT" panose="020B0504020203020204" pitchFamily="34" charset="0"/>
                <a:cs typeface="Arial" panose="020B0604020202020204" pitchFamily="34" charset="0"/>
              </a:rPr>
              <a:t>的词</a:t>
            </a:r>
            <a:r>
              <a:rPr lang="en-US" altLang="zh-CN" dirty="0">
                <a:latin typeface="News Gothic MT" panose="020B0504020203020204" pitchFamily="34" charset="0"/>
                <a:cs typeface="Arial" panose="020B0604020202020204" pitchFamily="34" charset="0"/>
              </a:rPr>
              <a:t>“</a:t>
            </a:r>
            <a:r>
              <a:rPr lang="en-US" altLang="zh-CN" dirty="0" err="1">
                <a:latin typeface="News Gothic MT" panose="020B0504020203020204" pitchFamily="34" charset="0"/>
                <a:cs typeface="Arial" panose="020B0604020202020204" pitchFamily="34" charset="0"/>
              </a:rPr>
              <a:t>the”“man”“his”“son</a:t>
            </a:r>
            <a:r>
              <a:rPr lang="en-US" altLang="zh-CN" dirty="0">
                <a:latin typeface="News Gothic MT" panose="020B0504020203020204" pitchFamily="34" charset="0"/>
                <a:cs typeface="Arial" panose="020B0604020202020204" pitchFamily="34" charset="0"/>
              </a:rPr>
              <a:t>”</a:t>
            </a:r>
            <a:r>
              <a:rPr lang="zh-CN" altLang="zh-CN" dirty="0">
                <a:latin typeface="News Gothic MT" panose="020B0504020203020204" pitchFamily="34" charset="0"/>
                <a:cs typeface="Arial" panose="020B0604020202020204" pitchFamily="34" charset="0"/>
              </a:rPr>
              <a:t>的条件概率，即</a:t>
            </a:r>
            <a:endParaRPr lang="zh-CN" altLang="zh-CN" dirty="0">
              <a:latin typeface="宋体" panose="02010600030101010101" pitchFamily="2" charset="-122"/>
              <a:cs typeface="宋体" panose="02010600030101010101" pitchFamily="2" charset="-122"/>
            </a:endParaRPr>
          </a:p>
          <a:p>
            <a:pPr algn="ctr">
              <a:lnSpc>
                <a:spcPct val="150000"/>
              </a:lnSpc>
              <a:spcAft>
                <a:spcPts val="0"/>
              </a:spcAft>
            </a:pPr>
            <a:r>
              <a:rPr lang="en-US" altLang="zh-CN" i="1" kern="0" dirty="0">
                <a:latin typeface="News Gothic MT" panose="020B0504020203020204" pitchFamily="34" charset="0"/>
                <a:cs typeface="Arial" panose="020B0604020202020204" pitchFamily="34" charset="0"/>
              </a:rPr>
              <a:t>P</a:t>
            </a:r>
            <a:r>
              <a:rPr lang="en-US" altLang="zh-CN" kern="0" dirty="0">
                <a:latin typeface="News Gothic MT" panose="020B0504020203020204" pitchFamily="34" charset="0"/>
                <a:cs typeface="Arial" panose="020B0604020202020204" pitchFamily="34" charset="0"/>
              </a:rPr>
              <a:t>(``</a:t>
            </a:r>
            <a:r>
              <a:rPr lang="en-US" altLang="zh-CN" kern="0" dirty="0" err="1">
                <a:latin typeface="News Gothic MT" panose="020B0504020203020204" pitchFamily="34" charset="0"/>
                <a:cs typeface="Arial" panose="020B0604020202020204" pitchFamily="34" charset="0"/>
              </a:rPr>
              <a:t>the",``man",``his",``son</a:t>
            </a:r>
            <a:r>
              <a:rPr lang="en-US" altLang="zh-CN" kern="0" dirty="0">
                <a:latin typeface="News Gothic MT" panose="020B0504020203020204" pitchFamily="34" charset="0"/>
                <a:cs typeface="Arial" panose="020B0604020202020204" pitchFamily="34" charset="0"/>
              </a:rPr>
              <a:t>"</a:t>
            </a:r>
            <a:r>
              <a:rPr lang="zh-CN" altLang="zh-CN" kern="0" dirty="0">
                <a:latin typeface="等线" panose="02010600030101010101" pitchFamily="2" charset="-122"/>
                <a:ea typeface="微软雅黑" panose="020B0503020204020204" pitchFamily="34" charset="-122"/>
                <a:cs typeface="微软雅黑" panose="020B0503020204020204" pitchFamily="34" charset="-122"/>
              </a:rPr>
              <a:t>∣</a:t>
            </a:r>
            <a:r>
              <a:rPr lang="en-US" altLang="zh-CN" kern="0" dirty="0">
                <a:latin typeface="News Gothic MT" panose="020B0504020203020204" pitchFamily="34" charset="0"/>
                <a:cs typeface="Arial" panose="020B0604020202020204" pitchFamily="34" charset="0"/>
              </a:rPr>
              <a:t>``loves")</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spcAft>
                <a:spcPts val="1200"/>
              </a:spcAft>
            </a:pPr>
            <a:r>
              <a:rPr lang="zh-CN" altLang="zh-CN" kern="0" dirty="0">
                <a:latin typeface="News Gothic MT" panose="020B0504020203020204" pitchFamily="34" charset="0"/>
                <a:cs typeface="Arial" panose="020B0604020202020204" pitchFamily="34" charset="0"/>
              </a:rPr>
              <a:t>假设给定中心词的情况下，背景词的生成是相互独立的，那么上式可以改写成</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0"/>
              </a:spcAft>
            </a:pPr>
            <a:r>
              <a:rPr lang="en-US" altLang="zh-CN" i="1" kern="0" dirty="0">
                <a:latin typeface="News Gothic MT" panose="020B0504020203020204" pitchFamily="34" charset="0"/>
                <a:cs typeface="Arial" panose="020B0604020202020204" pitchFamily="34" charset="0"/>
              </a:rPr>
              <a:t>P</a:t>
            </a:r>
            <a:r>
              <a:rPr lang="en-US" altLang="zh-CN" kern="0" dirty="0">
                <a:latin typeface="News Gothic MT" panose="020B0504020203020204" pitchFamily="34" charset="0"/>
                <a:cs typeface="Arial" panose="020B0604020202020204" pitchFamily="34" charset="0"/>
              </a:rPr>
              <a:t>(``the"</a:t>
            </a:r>
            <a:r>
              <a:rPr lang="zh-CN" altLang="zh-CN" kern="0" dirty="0">
                <a:latin typeface="等线" panose="02010600030101010101" pitchFamily="2" charset="-122"/>
                <a:ea typeface="微软雅黑" panose="020B0503020204020204" pitchFamily="34" charset="-122"/>
                <a:cs typeface="微软雅黑" panose="020B0503020204020204" pitchFamily="34" charset="-122"/>
              </a:rPr>
              <a:t>∣</a:t>
            </a:r>
            <a:r>
              <a:rPr lang="en-US" altLang="zh-CN" kern="0" dirty="0">
                <a:latin typeface="News Gothic MT" panose="020B0504020203020204" pitchFamily="34" charset="0"/>
                <a:cs typeface="Arial" panose="020B0604020202020204" pitchFamily="34" charset="0"/>
              </a:rPr>
              <a:t>``loves")</a:t>
            </a:r>
            <a:r>
              <a:rPr lang="en-US" altLang="zh-CN" kern="0" dirty="0">
                <a:latin typeface="Cambria Math" panose="02040503050406030204" pitchFamily="18" charset="0"/>
                <a:ea typeface="MS Gothic" panose="020B0609070205080204" pitchFamily="49" charset="-128"/>
                <a:cs typeface="Cambria Math" panose="02040503050406030204" pitchFamily="18" charset="0"/>
              </a:rPr>
              <a:t>⋅</a:t>
            </a:r>
            <a:r>
              <a:rPr lang="en-US" altLang="zh-CN" i="1" kern="0" dirty="0">
                <a:latin typeface="News Gothic MT" panose="020B0504020203020204" pitchFamily="34" charset="0"/>
                <a:cs typeface="Arial" panose="020B0604020202020204" pitchFamily="34" charset="0"/>
              </a:rPr>
              <a:t>P</a:t>
            </a:r>
            <a:r>
              <a:rPr lang="en-US" altLang="zh-CN" kern="0" dirty="0">
                <a:latin typeface="News Gothic MT" panose="020B0504020203020204" pitchFamily="34" charset="0"/>
                <a:cs typeface="Arial" panose="020B0604020202020204" pitchFamily="34" charset="0"/>
              </a:rPr>
              <a:t>(``man"</a:t>
            </a:r>
            <a:r>
              <a:rPr lang="zh-CN" altLang="zh-CN" kern="0" dirty="0">
                <a:latin typeface="等线" panose="02010600030101010101" pitchFamily="2" charset="-122"/>
                <a:ea typeface="微软雅黑" panose="020B0503020204020204" pitchFamily="34" charset="-122"/>
                <a:cs typeface="微软雅黑" panose="020B0503020204020204" pitchFamily="34" charset="-122"/>
              </a:rPr>
              <a:t>∣</a:t>
            </a:r>
            <a:r>
              <a:rPr lang="en-US" altLang="zh-CN" kern="0" dirty="0">
                <a:latin typeface="News Gothic MT" panose="020B0504020203020204" pitchFamily="34" charset="0"/>
                <a:cs typeface="Arial" panose="020B0604020202020204" pitchFamily="34" charset="0"/>
              </a:rPr>
              <a:t>``loves")</a:t>
            </a:r>
            <a:r>
              <a:rPr lang="en-US" altLang="zh-CN" kern="0" dirty="0">
                <a:latin typeface="Cambria Math" panose="02040503050406030204" pitchFamily="18" charset="0"/>
                <a:ea typeface="MS Gothic" panose="020B0609070205080204" pitchFamily="49" charset="-128"/>
                <a:cs typeface="Cambria Math" panose="02040503050406030204" pitchFamily="18" charset="0"/>
              </a:rPr>
              <a:t>⋅</a:t>
            </a:r>
            <a:r>
              <a:rPr lang="en-US" altLang="zh-CN" i="1" kern="0" dirty="0">
                <a:latin typeface="News Gothic MT" panose="020B0504020203020204" pitchFamily="34" charset="0"/>
                <a:cs typeface="Arial" panose="020B0604020202020204" pitchFamily="34" charset="0"/>
              </a:rPr>
              <a:t>P</a:t>
            </a:r>
            <a:r>
              <a:rPr lang="en-US" altLang="zh-CN" kern="0" dirty="0">
                <a:latin typeface="News Gothic MT" panose="020B0504020203020204" pitchFamily="34" charset="0"/>
                <a:cs typeface="Arial" panose="020B0604020202020204" pitchFamily="34" charset="0"/>
              </a:rPr>
              <a:t>(``his"</a:t>
            </a:r>
            <a:r>
              <a:rPr lang="zh-CN" altLang="zh-CN" kern="0" dirty="0">
                <a:latin typeface="等线" panose="02010600030101010101" pitchFamily="2" charset="-122"/>
                <a:ea typeface="微软雅黑" panose="020B0503020204020204" pitchFamily="34" charset="-122"/>
                <a:cs typeface="微软雅黑" panose="020B0503020204020204" pitchFamily="34" charset="-122"/>
              </a:rPr>
              <a:t>∣</a:t>
            </a:r>
            <a:r>
              <a:rPr lang="en-US" altLang="zh-CN" kern="0" dirty="0">
                <a:latin typeface="News Gothic MT" panose="020B0504020203020204" pitchFamily="34" charset="0"/>
                <a:cs typeface="Arial" panose="020B0604020202020204" pitchFamily="34" charset="0"/>
              </a:rPr>
              <a:t>``loves")</a:t>
            </a:r>
            <a:r>
              <a:rPr lang="en-US" altLang="zh-CN" kern="0" dirty="0">
                <a:latin typeface="Cambria Math" panose="02040503050406030204" pitchFamily="18" charset="0"/>
                <a:ea typeface="MS Gothic" panose="020B0609070205080204" pitchFamily="49" charset="-128"/>
                <a:cs typeface="Cambria Math" panose="02040503050406030204" pitchFamily="18" charset="0"/>
              </a:rPr>
              <a:t>⋅</a:t>
            </a:r>
            <a:r>
              <a:rPr lang="en-US" altLang="zh-CN" i="1" kern="0" dirty="0">
                <a:latin typeface="News Gothic MT" panose="020B0504020203020204" pitchFamily="34" charset="0"/>
                <a:cs typeface="Arial" panose="020B0604020202020204" pitchFamily="34" charset="0"/>
              </a:rPr>
              <a:t>P</a:t>
            </a:r>
            <a:r>
              <a:rPr lang="en-US" altLang="zh-CN" kern="0" dirty="0">
                <a:latin typeface="News Gothic MT" panose="020B0504020203020204" pitchFamily="34" charset="0"/>
                <a:cs typeface="Arial" panose="020B0604020202020204" pitchFamily="34" charset="0"/>
              </a:rPr>
              <a:t>(``son"</a:t>
            </a:r>
            <a:r>
              <a:rPr lang="zh-CN" altLang="zh-CN" kern="0" dirty="0">
                <a:latin typeface="等线" panose="02010600030101010101" pitchFamily="2" charset="-122"/>
                <a:ea typeface="微软雅黑" panose="020B0503020204020204" pitchFamily="34" charset="-122"/>
                <a:cs typeface="微软雅黑" panose="020B0503020204020204" pitchFamily="34" charset="-122"/>
              </a:rPr>
              <a:t>∣</a:t>
            </a:r>
            <a:r>
              <a:rPr lang="en-US" altLang="zh-CN" kern="0" dirty="0">
                <a:latin typeface="News Gothic MT" panose="020B0504020203020204" pitchFamily="34" charset="0"/>
                <a:cs typeface="Arial" panose="020B0604020202020204" pitchFamily="34" charset="0"/>
              </a:rPr>
              <a:t>``loves")</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形 4">
            <a:extLst>
              <a:ext uri="{FF2B5EF4-FFF2-40B4-BE49-F238E27FC236}">
                <a16:creationId xmlns:a16="http://schemas.microsoft.com/office/drawing/2014/main" id="{D64CA43F-9B45-4FB3-B197-47F2A32BAF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225" y="3132611"/>
            <a:ext cx="4002052" cy="2502764"/>
          </a:xfrm>
          <a:prstGeom prst="rect">
            <a:avLst/>
          </a:prstGeom>
        </p:spPr>
      </p:pic>
    </p:spTree>
    <p:extLst>
      <p:ext uri="{BB962C8B-B14F-4D97-AF65-F5344CB8AC3E}">
        <p14:creationId xmlns:p14="http://schemas.microsoft.com/office/powerpoint/2010/main" val="91593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F3FADAF-3E93-445F-9C78-ED8D35D27AE1}"/>
              </a:ext>
            </a:extLst>
          </p:cNvPr>
          <p:cNvSpPr>
            <a:spLocks noGrp="1"/>
          </p:cNvSpPr>
          <p:nvPr>
            <p:ph type="body" sz="quarter" idx="10"/>
          </p:nvPr>
        </p:nvSpPr>
        <p:spPr/>
        <p:txBody>
          <a:bodyPr/>
          <a:lstStyle/>
          <a:p>
            <a:r>
              <a:rPr lang="zh-CN" altLang="en-US" dirty="0"/>
              <a:t>跳字（</a:t>
            </a:r>
            <a:r>
              <a:rPr lang="en-US" altLang="zh-CN" dirty="0"/>
              <a:t>Skip-gram</a:t>
            </a:r>
            <a:r>
              <a:rPr lang="zh-CN" altLang="en-US" dirty="0"/>
              <a:t>）</a:t>
            </a:r>
            <a:r>
              <a:rPr lang="zh-CN" altLang="zh-CN" dirty="0"/>
              <a:t>模型</a:t>
            </a:r>
            <a:endParaRPr lang="zh-CN" altLang="en-US" dirty="0"/>
          </a:p>
        </p:txBody>
      </p:sp>
      <p:sp>
        <p:nvSpPr>
          <p:cNvPr id="14" name="文本框 13">
            <a:extLst>
              <a:ext uri="{FF2B5EF4-FFF2-40B4-BE49-F238E27FC236}">
                <a16:creationId xmlns:a16="http://schemas.microsoft.com/office/drawing/2014/main" id="{A63D5614-CA87-4E01-BB59-BB1E47FE41DA}"/>
              </a:ext>
            </a:extLst>
          </p:cNvPr>
          <p:cNvSpPr txBox="1"/>
          <p:nvPr/>
        </p:nvSpPr>
        <p:spPr>
          <a:xfrm>
            <a:off x="214505" y="1376737"/>
            <a:ext cx="4961838" cy="2308324"/>
          </a:xfrm>
          <a:prstGeom prst="rect">
            <a:avLst/>
          </a:prstGeom>
          <a:noFill/>
        </p:spPr>
        <p:txBody>
          <a:bodyPr wrap="square" rtlCol="0">
            <a:spAutoFit/>
          </a:bodyPr>
          <a:lstStyle/>
          <a:p>
            <a:r>
              <a:rPr lang="en-US" altLang="zh-CN" dirty="0"/>
              <a:t>Skip-gram</a:t>
            </a:r>
            <a:r>
              <a:rPr lang="zh-CN" altLang="zh-CN" dirty="0"/>
              <a:t>模型中，每个词被表示成两个</a:t>
            </a:r>
            <a:r>
              <a:rPr lang="en-US" altLang="zh-CN" i="1" dirty="0"/>
              <a:t>d</a:t>
            </a:r>
            <a:r>
              <a:rPr lang="zh-CN" altLang="zh-CN" dirty="0"/>
              <a:t>维向量。假设词在词典中索引为</a:t>
            </a:r>
            <a:r>
              <a:rPr lang="en-US" altLang="zh-CN" i="1" dirty="0" err="1"/>
              <a:t>i</a:t>
            </a:r>
            <a:r>
              <a:rPr lang="zh-CN" altLang="zh-CN" dirty="0"/>
              <a:t>，当它为中心词时向量表示为</a:t>
            </a:r>
            <a:r>
              <a:rPr lang="en-US" altLang="zh-CN" b="1" i="1" dirty="0"/>
              <a:t>v</a:t>
            </a:r>
            <a:r>
              <a:rPr lang="en-US" altLang="zh-CN" i="1" dirty="0"/>
              <a:t>i</a:t>
            </a:r>
            <a:r>
              <a:rPr lang="zh-CN" altLang="zh-CN" dirty="0"/>
              <a:t>∈</a:t>
            </a:r>
            <a:r>
              <a:rPr lang="en-US" altLang="zh-CN" dirty="0"/>
              <a:t>R</a:t>
            </a:r>
            <a:r>
              <a:rPr lang="en-US" altLang="zh-CN" i="1" dirty="0"/>
              <a:t>d</a:t>
            </a:r>
            <a:r>
              <a:rPr lang="zh-CN" altLang="zh-CN" dirty="0"/>
              <a:t>，而为背景词时向量表示为</a:t>
            </a:r>
            <a:r>
              <a:rPr lang="en-US" altLang="zh-CN" b="1" i="1" dirty="0" err="1"/>
              <a:t>u</a:t>
            </a:r>
            <a:r>
              <a:rPr lang="en-US" altLang="zh-CN" i="1" dirty="0" err="1"/>
              <a:t>i</a:t>
            </a:r>
            <a:r>
              <a:rPr lang="zh-CN" altLang="zh-CN" dirty="0"/>
              <a:t>∈</a:t>
            </a:r>
            <a:r>
              <a:rPr lang="en-US" altLang="zh-CN" dirty="0"/>
              <a:t>R</a:t>
            </a:r>
            <a:r>
              <a:rPr lang="en-US" altLang="zh-CN" i="1" dirty="0"/>
              <a:t>d</a:t>
            </a:r>
            <a:r>
              <a:rPr lang="zh-CN" altLang="zh-CN" dirty="0"/>
              <a:t>。设中心词</a:t>
            </a:r>
            <a:r>
              <a:rPr lang="en-US" altLang="zh-CN" i="1" dirty="0" err="1"/>
              <a:t>wc</a:t>
            </a:r>
            <a:r>
              <a:rPr lang="zh-CN" altLang="zh-CN" dirty="0"/>
              <a:t>在词典中索引为</a:t>
            </a:r>
            <a:r>
              <a:rPr lang="en-US" altLang="zh-CN" i="1" dirty="0"/>
              <a:t>c</a:t>
            </a:r>
            <a:r>
              <a:rPr lang="zh-CN" altLang="zh-CN" dirty="0"/>
              <a:t>，背景词</a:t>
            </a:r>
            <a:r>
              <a:rPr lang="en-US" altLang="zh-CN" i="1" dirty="0"/>
              <a:t>wo</a:t>
            </a:r>
            <a:r>
              <a:rPr lang="zh-CN" altLang="zh-CN" dirty="0"/>
              <a:t>在词典中索引为</a:t>
            </a:r>
            <a:r>
              <a:rPr lang="en-US" altLang="zh-CN" i="1" dirty="0"/>
              <a:t>o</a:t>
            </a:r>
            <a:r>
              <a:rPr lang="zh-CN" altLang="zh-CN" dirty="0"/>
              <a:t>，给定中心词生成背景词的条件概率可以通过对向量内积做</a:t>
            </a:r>
            <a:r>
              <a:rPr lang="en-US" altLang="zh-CN" dirty="0" err="1"/>
              <a:t>softmax</a:t>
            </a:r>
            <a:r>
              <a:rPr lang="zh-CN" altLang="zh-CN" dirty="0"/>
              <a:t>运算而得到：</a:t>
            </a:r>
            <a:endParaRPr lang="en-US" altLang="zh-CN" dirty="0"/>
          </a:p>
          <a:p>
            <a:endParaRPr lang="zh-CN" altLang="zh-CN" dirty="0"/>
          </a:p>
        </p:txBody>
      </p:sp>
      <p:pic>
        <p:nvPicPr>
          <p:cNvPr id="22" name="图片 21">
            <a:extLst>
              <a:ext uri="{FF2B5EF4-FFF2-40B4-BE49-F238E27FC236}">
                <a16:creationId xmlns:a16="http://schemas.microsoft.com/office/drawing/2014/main" id="{09DB966E-9C94-41B1-99E1-F49BF963B2F5}"/>
              </a:ext>
            </a:extLst>
          </p:cNvPr>
          <p:cNvPicPr/>
          <p:nvPr/>
        </p:nvPicPr>
        <p:blipFill>
          <a:blip r:embed="rId2"/>
          <a:stretch>
            <a:fillRect/>
          </a:stretch>
        </p:blipFill>
        <p:spPr>
          <a:xfrm>
            <a:off x="214505" y="3315145"/>
            <a:ext cx="4336947" cy="1092467"/>
          </a:xfrm>
          <a:prstGeom prst="rect">
            <a:avLst/>
          </a:prstGeom>
        </p:spPr>
      </p:pic>
      <p:sp>
        <p:nvSpPr>
          <p:cNvPr id="15" name="矩形 14">
            <a:extLst>
              <a:ext uri="{FF2B5EF4-FFF2-40B4-BE49-F238E27FC236}">
                <a16:creationId xmlns:a16="http://schemas.microsoft.com/office/drawing/2014/main" id="{51461D60-9A95-4462-8623-F21FC659F9B3}"/>
              </a:ext>
            </a:extLst>
          </p:cNvPr>
          <p:cNvSpPr/>
          <p:nvPr/>
        </p:nvSpPr>
        <p:spPr>
          <a:xfrm>
            <a:off x="214504" y="4614004"/>
            <a:ext cx="4961838" cy="1246495"/>
          </a:xfrm>
          <a:prstGeom prst="rect">
            <a:avLst/>
          </a:prstGeom>
        </p:spPr>
        <p:txBody>
          <a:bodyPr wrap="square">
            <a:spAutoFit/>
          </a:bodyPr>
          <a:lstStyle/>
          <a:p>
            <a:pPr>
              <a:lnSpc>
                <a:spcPts val="1800"/>
              </a:lnSpc>
            </a:pPr>
            <a:r>
              <a:rPr lang="zh-CN" altLang="zh-CN" kern="0" dirty="0">
                <a:latin typeface="News Gothic MT" panose="020B0504020203020204" pitchFamily="34" charset="0"/>
                <a:cs typeface="Arial" panose="020B0604020202020204" pitchFamily="34" charset="0"/>
              </a:rPr>
              <a:t>其中词典索引集</a:t>
            </a:r>
            <a:r>
              <a:rPr lang="en-US" altLang="zh-CN" kern="0" dirty="0">
                <a:latin typeface="News Gothic MT" panose="020B0504020203020204" pitchFamily="34" charset="0"/>
                <a:cs typeface="Arial" panose="020B0604020202020204" pitchFamily="34" charset="0"/>
              </a:rPr>
              <a:t>V={0,1,…,|V|</a:t>
            </a:r>
            <a:r>
              <a:rPr lang="en-US" altLang="zh-CN" kern="0" dirty="0">
                <a:latin typeface="News Gothic MT" panose="020B0504020203020204" pitchFamily="34" charset="0"/>
                <a:ea typeface="微软雅黑" panose="020B0503020204020204" pitchFamily="34" charset="-122"/>
                <a:cs typeface="微软雅黑" panose="020B0503020204020204" pitchFamily="34" charset="-122"/>
              </a:rPr>
              <a:t>−</a:t>
            </a:r>
            <a:r>
              <a:rPr lang="en-US" altLang="zh-CN" kern="0" dirty="0">
                <a:latin typeface="News Gothic MT" panose="020B0504020203020204" pitchFamily="34" charset="0"/>
                <a:cs typeface="Arial" panose="020B0604020202020204" pitchFamily="34" charset="0"/>
              </a:rPr>
              <a:t>1}</a:t>
            </a:r>
            <a:r>
              <a:rPr lang="zh-CN" altLang="zh-CN" kern="0" dirty="0">
                <a:latin typeface="News Gothic MT" panose="020B0504020203020204" pitchFamily="34" charset="0"/>
                <a:cs typeface="Arial" panose="020B0604020202020204" pitchFamily="34" charset="0"/>
              </a:rPr>
              <a:t>。假设给定一个长度为</a:t>
            </a:r>
            <a:r>
              <a:rPr lang="en-US" altLang="zh-CN" i="1" kern="0" dirty="0">
                <a:latin typeface="News Gothic MT" panose="020B0504020203020204" pitchFamily="34" charset="0"/>
                <a:cs typeface="Arial" panose="020B0604020202020204" pitchFamily="34" charset="0"/>
              </a:rPr>
              <a:t>T</a:t>
            </a:r>
            <a:r>
              <a:rPr lang="zh-CN" altLang="zh-CN" kern="0" dirty="0">
                <a:latin typeface="News Gothic MT" panose="020B0504020203020204" pitchFamily="34" charset="0"/>
                <a:cs typeface="Arial" panose="020B0604020202020204" pitchFamily="34" charset="0"/>
              </a:rPr>
              <a:t>的文本序列，设时间步</a:t>
            </a:r>
            <a:r>
              <a:rPr lang="en-US" altLang="zh-CN" i="1" kern="0" dirty="0">
                <a:latin typeface="News Gothic MT" panose="020B0504020203020204" pitchFamily="34" charset="0"/>
                <a:cs typeface="Arial" panose="020B0604020202020204" pitchFamily="34" charset="0"/>
              </a:rPr>
              <a:t>t</a:t>
            </a:r>
            <a:r>
              <a:rPr lang="zh-CN" altLang="zh-CN" kern="0" dirty="0">
                <a:latin typeface="News Gothic MT" panose="020B0504020203020204" pitchFamily="34" charset="0"/>
                <a:cs typeface="Arial" panose="020B0604020202020204" pitchFamily="34" charset="0"/>
              </a:rPr>
              <a:t>的词为</a:t>
            </a:r>
            <a:r>
              <a:rPr lang="en-US" altLang="zh-CN" i="1" kern="0" dirty="0">
                <a:latin typeface="News Gothic MT" panose="020B0504020203020204" pitchFamily="34" charset="0"/>
                <a:cs typeface="Arial" panose="020B0604020202020204" pitchFamily="34" charset="0"/>
              </a:rPr>
              <a:t>w</a:t>
            </a:r>
            <a:r>
              <a:rPr lang="en-US" altLang="zh-CN" kern="0" dirty="0">
                <a:latin typeface="News Gothic MT" panose="020B0504020203020204" pitchFamily="34" charset="0"/>
                <a:cs typeface="Arial" panose="020B0604020202020204" pitchFamily="34" charset="0"/>
              </a:rPr>
              <a:t>(</a:t>
            </a:r>
            <a:r>
              <a:rPr lang="en-US" altLang="zh-CN" i="1" kern="0" dirty="0">
                <a:latin typeface="News Gothic MT" panose="020B0504020203020204" pitchFamily="34" charset="0"/>
                <a:cs typeface="Arial" panose="020B0604020202020204" pitchFamily="34" charset="0"/>
              </a:rPr>
              <a:t>t</a:t>
            </a:r>
            <a:r>
              <a:rPr lang="en-US" altLang="zh-CN" kern="0" dirty="0">
                <a:latin typeface="News Gothic MT" panose="020B0504020203020204" pitchFamily="34" charset="0"/>
                <a:cs typeface="Arial" panose="020B0604020202020204" pitchFamily="34" charset="0"/>
              </a:rPr>
              <a:t>)</a:t>
            </a:r>
            <a:r>
              <a:rPr lang="zh-CN" altLang="zh-CN" kern="0" dirty="0">
                <a:latin typeface="News Gothic MT" panose="020B0504020203020204" pitchFamily="34" charset="0"/>
                <a:cs typeface="Arial" panose="020B0604020202020204" pitchFamily="34" charset="0"/>
              </a:rPr>
              <a:t>。假设给定中心词的情况下背景词的生成相互独立，当背景窗口大小为</a:t>
            </a:r>
            <a:r>
              <a:rPr lang="en-US" altLang="zh-CN" i="1" kern="0" dirty="0">
                <a:latin typeface="News Gothic MT" panose="020B0504020203020204" pitchFamily="34" charset="0"/>
                <a:cs typeface="Arial" panose="020B0604020202020204" pitchFamily="34" charset="0"/>
              </a:rPr>
              <a:t>m</a:t>
            </a:r>
            <a:r>
              <a:rPr lang="zh-CN" altLang="zh-CN" kern="0" dirty="0">
                <a:latin typeface="News Gothic MT" panose="020B0504020203020204" pitchFamily="34" charset="0"/>
                <a:cs typeface="Arial" panose="020B0604020202020204" pitchFamily="34" charset="0"/>
              </a:rPr>
              <a:t>时，跳字模型的似然函数即给定任一中心词生成所有背景词的概率为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4" name="图片 23">
            <a:extLst>
              <a:ext uri="{FF2B5EF4-FFF2-40B4-BE49-F238E27FC236}">
                <a16:creationId xmlns:a16="http://schemas.microsoft.com/office/drawing/2014/main" id="{D59E9984-25B2-4DE9-9F75-2C8045884A3A}"/>
              </a:ext>
            </a:extLst>
          </p:cNvPr>
          <p:cNvPicPr/>
          <p:nvPr/>
        </p:nvPicPr>
        <p:blipFill>
          <a:blip r:embed="rId3"/>
          <a:stretch>
            <a:fillRect/>
          </a:stretch>
        </p:blipFill>
        <p:spPr>
          <a:xfrm>
            <a:off x="5518186" y="501745"/>
            <a:ext cx="4129248" cy="952500"/>
          </a:xfrm>
          <a:prstGeom prst="rect">
            <a:avLst/>
          </a:prstGeom>
        </p:spPr>
      </p:pic>
      <p:sp>
        <p:nvSpPr>
          <p:cNvPr id="16" name="矩形 15">
            <a:extLst>
              <a:ext uri="{FF2B5EF4-FFF2-40B4-BE49-F238E27FC236}">
                <a16:creationId xmlns:a16="http://schemas.microsoft.com/office/drawing/2014/main" id="{9D6DE472-A5CD-4809-B232-75B5C76F6BA2}"/>
              </a:ext>
            </a:extLst>
          </p:cNvPr>
          <p:cNvSpPr/>
          <p:nvPr/>
        </p:nvSpPr>
        <p:spPr>
          <a:xfrm>
            <a:off x="5626814" y="1587929"/>
            <a:ext cx="6096000" cy="784830"/>
          </a:xfrm>
          <a:prstGeom prst="rect">
            <a:avLst/>
          </a:prstGeom>
        </p:spPr>
        <p:txBody>
          <a:bodyPr>
            <a:spAutoFit/>
          </a:bodyPr>
          <a:lstStyle/>
          <a:p>
            <a:pPr>
              <a:lnSpc>
                <a:spcPts val="1800"/>
              </a:lnSpc>
              <a:spcAft>
                <a:spcPts val="1200"/>
              </a:spcAft>
            </a:pPr>
            <a:r>
              <a:rPr lang="zh-CN" altLang="zh-CN" kern="0" dirty="0">
                <a:latin typeface="News Gothic MT" panose="020B0504020203020204" pitchFamily="34" charset="0"/>
                <a:cs typeface="宋体" panose="02010600030101010101" pitchFamily="2" charset="-122"/>
              </a:rPr>
              <a:t>跳字模型的参数是每个词所对应的中心词向量和背景词向量。通过最大化似然函数来学习模型参数，即最大似然估计，等价于最小化以下损失函数：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6" name="图片 25">
            <a:extLst>
              <a:ext uri="{FF2B5EF4-FFF2-40B4-BE49-F238E27FC236}">
                <a16:creationId xmlns:a16="http://schemas.microsoft.com/office/drawing/2014/main" id="{B2294803-E6C3-41BB-85AE-FBCEA5CBAA46}"/>
              </a:ext>
            </a:extLst>
          </p:cNvPr>
          <p:cNvPicPr/>
          <p:nvPr/>
        </p:nvPicPr>
        <p:blipFill>
          <a:blip r:embed="rId4"/>
          <a:stretch>
            <a:fillRect/>
          </a:stretch>
        </p:blipFill>
        <p:spPr>
          <a:xfrm>
            <a:off x="5626814" y="2506426"/>
            <a:ext cx="4123361" cy="857250"/>
          </a:xfrm>
          <a:prstGeom prst="rect">
            <a:avLst/>
          </a:prstGeom>
        </p:spPr>
      </p:pic>
      <p:sp>
        <p:nvSpPr>
          <p:cNvPr id="17" name="矩形 16">
            <a:extLst>
              <a:ext uri="{FF2B5EF4-FFF2-40B4-BE49-F238E27FC236}">
                <a16:creationId xmlns:a16="http://schemas.microsoft.com/office/drawing/2014/main" id="{EA1CDC9B-F579-4978-8C76-0EBE4037DBD1}"/>
              </a:ext>
            </a:extLst>
          </p:cNvPr>
          <p:cNvSpPr/>
          <p:nvPr/>
        </p:nvSpPr>
        <p:spPr>
          <a:xfrm>
            <a:off x="5626814" y="3468963"/>
            <a:ext cx="6096000" cy="784830"/>
          </a:xfrm>
          <a:prstGeom prst="rect">
            <a:avLst/>
          </a:prstGeom>
        </p:spPr>
        <p:txBody>
          <a:bodyPr>
            <a:spAutoFit/>
          </a:bodyPr>
          <a:lstStyle/>
          <a:p>
            <a:pPr>
              <a:lnSpc>
                <a:spcPts val="1800"/>
              </a:lnSpc>
              <a:spcAft>
                <a:spcPts val="1200"/>
              </a:spcAft>
            </a:pPr>
            <a:r>
              <a:rPr lang="zh-CN" altLang="zh-CN" kern="0" dirty="0">
                <a:latin typeface="News Gothic MT" panose="020B0504020203020204" pitchFamily="34" charset="0"/>
                <a:cs typeface="宋体" panose="02010600030101010101" pitchFamily="2" charset="-122"/>
              </a:rPr>
              <a:t>接着使用随机梯度下降，在每一次迭代里随机采样一个较短的子序列来计算有关该子序列的损失，然后计算梯度来更新模型参数。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8" name="图片 27">
            <a:extLst>
              <a:ext uri="{FF2B5EF4-FFF2-40B4-BE49-F238E27FC236}">
                <a16:creationId xmlns:a16="http://schemas.microsoft.com/office/drawing/2014/main" id="{988FBA5B-FFE7-48A1-A2A5-68EF64FD39DF}"/>
              </a:ext>
            </a:extLst>
          </p:cNvPr>
          <p:cNvPicPr/>
          <p:nvPr/>
        </p:nvPicPr>
        <p:blipFill>
          <a:blip r:embed="rId5"/>
          <a:stretch>
            <a:fillRect/>
          </a:stretch>
        </p:blipFill>
        <p:spPr>
          <a:xfrm>
            <a:off x="5738598" y="4365652"/>
            <a:ext cx="5152009" cy="1246495"/>
          </a:xfrm>
          <a:prstGeom prst="rect">
            <a:avLst/>
          </a:prstGeom>
        </p:spPr>
      </p:pic>
    </p:spTree>
    <p:extLst>
      <p:ext uri="{BB962C8B-B14F-4D97-AF65-F5344CB8AC3E}">
        <p14:creationId xmlns:p14="http://schemas.microsoft.com/office/powerpoint/2010/main" val="3070690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F3FADAF-3E93-445F-9C78-ED8D35D27AE1}"/>
              </a:ext>
            </a:extLst>
          </p:cNvPr>
          <p:cNvSpPr>
            <a:spLocks noGrp="1"/>
          </p:cNvSpPr>
          <p:nvPr>
            <p:ph type="body" sz="quarter" idx="10"/>
          </p:nvPr>
        </p:nvSpPr>
        <p:spPr/>
        <p:txBody>
          <a:bodyPr/>
          <a:lstStyle/>
          <a:p>
            <a:r>
              <a:rPr lang="zh-CN" altLang="en-US" dirty="0"/>
              <a:t>跳字（</a:t>
            </a:r>
            <a:r>
              <a:rPr lang="en-US" altLang="zh-CN" dirty="0"/>
              <a:t>Skip-gram</a:t>
            </a:r>
            <a:r>
              <a:rPr lang="zh-CN" altLang="en-US" dirty="0"/>
              <a:t>）</a:t>
            </a:r>
            <a:r>
              <a:rPr lang="zh-CN" altLang="zh-CN" dirty="0"/>
              <a:t>模型</a:t>
            </a:r>
            <a:endParaRPr lang="zh-CN" altLang="en-US" dirty="0"/>
          </a:p>
        </p:txBody>
      </p:sp>
      <p:pic>
        <p:nvPicPr>
          <p:cNvPr id="12" name="图片 11">
            <a:extLst>
              <a:ext uri="{FF2B5EF4-FFF2-40B4-BE49-F238E27FC236}">
                <a16:creationId xmlns:a16="http://schemas.microsoft.com/office/drawing/2014/main" id="{0AEC36E7-201C-4944-9648-F31D2676355D}"/>
              </a:ext>
            </a:extLst>
          </p:cNvPr>
          <p:cNvPicPr/>
          <p:nvPr/>
        </p:nvPicPr>
        <p:blipFill>
          <a:blip r:embed="rId2"/>
          <a:stretch>
            <a:fillRect/>
          </a:stretch>
        </p:blipFill>
        <p:spPr>
          <a:xfrm>
            <a:off x="568342" y="1797657"/>
            <a:ext cx="4989977" cy="3092842"/>
          </a:xfrm>
          <a:prstGeom prst="rect">
            <a:avLst/>
          </a:prstGeom>
        </p:spPr>
      </p:pic>
      <p:sp>
        <p:nvSpPr>
          <p:cNvPr id="13" name="矩形 12">
            <a:extLst>
              <a:ext uri="{FF2B5EF4-FFF2-40B4-BE49-F238E27FC236}">
                <a16:creationId xmlns:a16="http://schemas.microsoft.com/office/drawing/2014/main" id="{23CEFDDA-0E55-48F6-908D-F24E26DDD7E4}"/>
              </a:ext>
            </a:extLst>
          </p:cNvPr>
          <p:cNvSpPr/>
          <p:nvPr/>
        </p:nvSpPr>
        <p:spPr>
          <a:xfrm>
            <a:off x="683713" y="1220047"/>
            <a:ext cx="3422732" cy="323165"/>
          </a:xfrm>
          <a:prstGeom prst="rect">
            <a:avLst/>
          </a:prstGeom>
        </p:spPr>
        <p:txBody>
          <a:bodyPr wrap="none">
            <a:spAutoFit/>
          </a:bodyPr>
          <a:lstStyle/>
          <a:p>
            <a:pPr>
              <a:lnSpc>
                <a:spcPts val="1800"/>
              </a:lnSpc>
            </a:pPr>
            <a:r>
              <a:rPr lang="zh-CN" altLang="zh-CN" kern="0" dirty="0">
                <a:latin typeface="News Gothic MT" panose="020B0504020203020204" pitchFamily="34" charset="0"/>
                <a:cs typeface="宋体" panose="02010600030101010101" pitchFamily="2" charset="-122"/>
              </a:rPr>
              <a:t>通过微分，可以得到</a:t>
            </a:r>
            <a:r>
              <a:rPr lang="en-US" altLang="zh-CN" b="1" i="1" kern="0" dirty="0" err="1">
                <a:latin typeface="News Gothic MT" panose="020B0504020203020204" pitchFamily="34" charset="0"/>
                <a:cs typeface="宋体" panose="02010600030101010101" pitchFamily="2" charset="-122"/>
              </a:rPr>
              <a:t>v</a:t>
            </a:r>
            <a:r>
              <a:rPr lang="en-US" altLang="zh-CN" i="1" kern="0" dirty="0" err="1">
                <a:latin typeface="News Gothic MT" panose="020B0504020203020204" pitchFamily="34" charset="0"/>
                <a:cs typeface="宋体" panose="02010600030101010101" pitchFamily="2" charset="-122"/>
              </a:rPr>
              <a:t>c</a:t>
            </a:r>
            <a:r>
              <a:rPr lang="zh-CN" altLang="zh-CN" kern="0" dirty="0">
                <a:latin typeface="News Gothic MT" panose="020B0504020203020204" pitchFamily="34" charset="0"/>
                <a:cs typeface="宋体" panose="02010600030101010101" pitchFamily="2" charset="-122"/>
              </a:rPr>
              <a:t>的梯度</a:t>
            </a:r>
            <a:r>
              <a:rPr lang="zh-CN" altLang="en-US" kern="0" dirty="0">
                <a:latin typeface="News Gothic MT" panose="020B0504020203020204" pitchFamily="34" charset="0"/>
                <a:cs typeface="宋体" panose="02010600030101010101" pitchFamily="2" charset="-122"/>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AE8F6050-403B-4988-8074-850BE577CCB2}"/>
              </a:ext>
            </a:extLst>
          </p:cNvPr>
          <p:cNvSpPr/>
          <p:nvPr/>
        </p:nvSpPr>
        <p:spPr>
          <a:xfrm>
            <a:off x="5714598" y="1543212"/>
            <a:ext cx="6096000" cy="1477328"/>
          </a:xfrm>
          <a:prstGeom prst="rect">
            <a:avLst/>
          </a:prstGeom>
        </p:spPr>
        <p:txBody>
          <a:bodyPr>
            <a:spAutoFit/>
          </a:bodyPr>
          <a:lstStyle/>
          <a:p>
            <a:pPr>
              <a:lnSpc>
                <a:spcPts val="1800"/>
              </a:lnSpc>
            </a:pPr>
            <a:r>
              <a:rPr lang="zh-CN" altLang="zh-CN" kern="0" dirty="0">
                <a:latin typeface="News Gothic MT" panose="020B0504020203020204" pitchFamily="34" charset="0"/>
                <a:cs typeface="宋体" panose="02010600030101010101" pitchFamily="2" charset="-122"/>
              </a:rPr>
              <a:t>值得注意的是，此计算方式需要词典中</a:t>
            </a:r>
            <a:r>
              <a:rPr lang="zh-CN" altLang="zh-CN" kern="0" dirty="0">
                <a:solidFill>
                  <a:srgbClr val="FF0000"/>
                </a:solidFill>
                <a:latin typeface="News Gothic MT" panose="020B0504020203020204" pitchFamily="34" charset="0"/>
                <a:cs typeface="宋体" panose="02010600030101010101" pitchFamily="2" charset="-122"/>
              </a:rPr>
              <a:t>所有词</a:t>
            </a:r>
            <a:r>
              <a:rPr lang="zh-CN" altLang="zh-CN" kern="0" dirty="0">
                <a:latin typeface="News Gothic MT" panose="020B0504020203020204" pitchFamily="34" charset="0"/>
                <a:cs typeface="宋体" panose="02010600030101010101" pitchFamily="2" charset="-122"/>
              </a:rPr>
              <a:t>以</a:t>
            </a:r>
            <a:r>
              <a:rPr lang="en-US" altLang="zh-CN" i="1" kern="0" dirty="0" err="1">
                <a:latin typeface="News Gothic MT" panose="020B0504020203020204" pitchFamily="34" charset="0"/>
                <a:cs typeface="宋体" panose="02010600030101010101" pitchFamily="2" charset="-122"/>
              </a:rPr>
              <a:t>wc</a:t>
            </a:r>
            <a:r>
              <a:rPr lang="zh-CN" altLang="zh-CN" kern="0" dirty="0">
                <a:latin typeface="News Gothic MT" panose="020B0504020203020204" pitchFamily="34" charset="0"/>
                <a:cs typeface="宋体" panose="02010600030101010101" pitchFamily="2" charset="-122"/>
              </a:rPr>
              <a:t>为中心词的条件概率。</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a:lnSpc>
                <a:spcPts val="1800"/>
              </a:lnSpc>
            </a:pPr>
            <a:r>
              <a:rPr lang="zh-CN" altLang="zh-CN" kern="0" dirty="0">
                <a:latin typeface="News Gothic MT" panose="020B0504020203020204" pitchFamily="34" charset="0"/>
                <a:cs typeface="宋体" panose="02010600030101010101" pitchFamily="2" charset="-122"/>
              </a:rPr>
              <a:t>训练结束后，对于词典中的任一索引为</a:t>
            </a:r>
            <a:r>
              <a:rPr lang="en-US" altLang="zh-CN" i="1" kern="0" dirty="0" err="1">
                <a:latin typeface="News Gothic MT" panose="020B0504020203020204" pitchFamily="34" charset="0"/>
                <a:cs typeface="宋体" panose="02010600030101010101" pitchFamily="2" charset="-122"/>
              </a:rPr>
              <a:t>i</a:t>
            </a:r>
            <a:r>
              <a:rPr lang="zh-CN" altLang="zh-CN" kern="0" dirty="0">
                <a:latin typeface="News Gothic MT" panose="020B0504020203020204" pitchFamily="34" charset="0"/>
                <a:cs typeface="宋体" panose="02010600030101010101" pitchFamily="2" charset="-122"/>
              </a:rPr>
              <a:t>的词，均得到该词作为中心词和背景词的两组词向量</a:t>
            </a:r>
            <a:r>
              <a:rPr lang="en-US" altLang="zh-CN" b="1" i="1" kern="0" dirty="0">
                <a:latin typeface="News Gothic MT" panose="020B0504020203020204" pitchFamily="34" charset="0"/>
                <a:cs typeface="宋体" panose="02010600030101010101" pitchFamily="2" charset="-122"/>
              </a:rPr>
              <a:t>v</a:t>
            </a:r>
            <a:r>
              <a:rPr lang="en-US" altLang="zh-CN" i="1" kern="0" dirty="0">
                <a:latin typeface="News Gothic MT" panose="020B0504020203020204" pitchFamily="34" charset="0"/>
                <a:cs typeface="宋体" panose="02010600030101010101" pitchFamily="2" charset="-122"/>
              </a:rPr>
              <a:t>i</a:t>
            </a:r>
            <a:r>
              <a:rPr lang="zh-CN" altLang="zh-CN" kern="0" dirty="0">
                <a:latin typeface="News Gothic MT" panose="020B0504020203020204" pitchFamily="34" charset="0"/>
                <a:cs typeface="宋体" panose="02010600030101010101" pitchFamily="2" charset="-122"/>
              </a:rPr>
              <a:t>和</a:t>
            </a:r>
            <a:r>
              <a:rPr lang="en-US" altLang="zh-CN" b="1" i="1" kern="0" dirty="0" err="1">
                <a:latin typeface="News Gothic MT" panose="020B0504020203020204" pitchFamily="34" charset="0"/>
                <a:cs typeface="宋体" panose="02010600030101010101" pitchFamily="2" charset="-122"/>
              </a:rPr>
              <a:t>u</a:t>
            </a:r>
            <a:r>
              <a:rPr lang="en-US" altLang="zh-CN" i="1" kern="0" dirty="0" err="1">
                <a:latin typeface="News Gothic MT" panose="020B0504020203020204" pitchFamily="34" charset="0"/>
                <a:cs typeface="宋体" panose="02010600030101010101" pitchFamily="2" charset="-122"/>
              </a:rPr>
              <a:t>i</a:t>
            </a:r>
            <a:r>
              <a:rPr lang="zh-CN" altLang="zh-CN" kern="0" dirty="0">
                <a:latin typeface="News Gothic MT" panose="020B0504020203020204" pitchFamily="34" charset="0"/>
                <a:cs typeface="宋体" panose="02010600030101010101" pitchFamily="2" charset="-122"/>
              </a:rPr>
              <a:t>。在</a:t>
            </a:r>
            <a:r>
              <a:rPr lang="en-US" altLang="zh-CN" kern="0" dirty="0">
                <a:latin typeface="News Gothic MT" panose="020B0504020203020204" pitchFamily="34" charset="0"/>
                <a:cs typeface="宋体" panose="02010600030101010101" pitchFamily="2" charset="-122"/>
              </a:rPr>
              <a:t>word2vec</a:t>
            </a:r>
            <a:r>
              <a:rPr lang="zh-CN" altLang="zh-CN" kern="0" dirty="0">
                <a:latin typeface="News Gothic MT" panose="020B0504020203020204" pitchFamily="34" charset="0"/>
                <a:cs typeface="宋体" panose="02010600030101010101" pitchFamily="2" charset="-122"/>
              </a:rPr>
              <a:t>的应用中，一般使用</a:t>
            </a:r>
            <a:r>
              <a:rPr lang="en-US" altLang="zh-CN" kern="0" dirty="0">
                <a:latin typeface="News Gothic MT" panose="020B0504020203020204" pitchFamily="34" charset="0"/>
                <a:cs typeface="宋体" panose="02010600030101010101" pitchFamily="2" charset="-122"/>
              </a:rPr>
              <a:t>skip-gram</a:t>
            </a:r>
            <a:r>
              <a:rPr lang="zh-CN" altLang="zh-CN" kern="0" dirty="0">
                <a:latin typeface="News Gothic MT" panose="020B0504020203020204" pitchFamily="34" charset="0"/>
                <a:cs typeface="宋体" panose="02010600030101010101" pitchFamily="2" charset="-122"/>
              </a:rPr>
              <a:t>模型的</a:t>
            </a:r>
            <a:r>
              <a:rPr lang="zh-CN" altLang="zh-CN" kern="0" dirty="0">
                <a:solidFill>
                  <a:srgbClr val="FF0000"/>
                </a:solidFill>
                <a:latin typeface="News Gothic MT" panose="020B0504020203020204" pitchFamily="34" charset="0"/>
                <a:cs typeface="宋体" panose="02010600030101010101" pitchFamily="2" charset="-122"/>
              </a:rPr>
              <a:t>中心词向量</a:t>
            </a:r>
            <a:r>
              <a:rPr lang="zh-CN" altLang="zh-CN" kern="0" dirty="0">
                <a:latin typeface="News Gothic MT" panose="020B0504020203020204" pitchFamily="34" charset="0"/>
                <a:cs typeface="宋体" panose="02010600030101010101" pitchFamily="2" charset="-122"/>
              </a:rPr>
              <a:t>作为词的表征向量。</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52306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D17503C-077D-49F9-9AC1-226E9C694495}"/>
              </a:ext>
            </a:extLst>
          </p:cNvPr>
          <p:cNvSpPr>
            <a:spLocks noGrp="1"/>
          </p:cNvSpPr>
          <p:nvPr>
            <p:ph type="body" sz="quarter" idx="10"/>
          </p:nvPr>
        </p:nvSpPr>
        <p:spPr/>
        <p:txBody>
          <a:bodyPr/>
          <a:lstStyle/>
          <a:p>
            <a:r>
              <a:rPr lang="zh-CN" altLang="zh-CN" dirty="0"/>
              <a:t>连续词袋（</a:t>
            </a:r>
            <a:r>
              <a:rPr lang="en-US" altLang="zh-CN" dirty="0"/>
              <a:t>CBOW</a:t>
            </a:r>
            <a:r>
              <a:rPr lang="zh-CN" altLang="zh-CN" dirty="0"/>
              <a:t>）模型</a:t>
            </a:r>
          </a:p>
        </p:txBody>
      </p:sp>
      <p:sp>
        <p:nvSpPr>
          <p:cNvPr id="3" name="矩形 2">
            <a:extLst>
              <a:ext uri="{FF2B5EF4-FFF2-40B4-BE49-F238E27FC236}">
                <a16:creationId xmlns:a16="http://schemas.microsoft.com/office/drawing/2014/main" id="{7DF03804-285F-45F8-9128-903F0D4D726D}"/>
              </a:ext>
            </a:extLst>
          </p:cNvPr>
          <p:cNvSpPr/>
          <p:nvPr/>
        </p:nvSpPr>
        <p:spPr>
          <a:xfrm>
            <a:off x="214504" y="1288970"/>
            <a:ext cx="6096000" cy="1958100"/>
          </a:xfrm>
          <a:prstGeom prst="rect">
            <a:avLst/>
          </a:prstGeom>
        </p:spPr>
        <p:txBody>
          <a:bodyPr>
            <a:spAutoFit/>
          </a:bodyPr>
          <a:lstStyle/>
          <a:p>
            <a:r>
              <a:rPr lang="zh-CN" altLang="zh-CN" dirty="0">
                <a:latin typeface="News Gothic MT" panose="020B0504020203020204" pitchFamily="34" charset="0"/>
                <a:cs typeface="宋体" panose="02010600030101010101" pitchFamily="2" charset="-122"/>
              </a:rPr>
              <a:t>连续词袋模型基于某中心词在文本序列前后的背景词来生成此中心词。在同样的文本序列</a:t>
            </a:r>
            <a:r>
              <a:rPr lang="en-US" altLang="zh-CN" dirty="0">
                <a:latin typeface="News Gothic MT" panose="020B0504020203020204" pitchFamily="34" charset="0"/>
                <a:cs typeface="宋体" panose="02010600030101010101" pitchFamily="2" charset="-122"/>
              </a:rPr>
              <a:t>“</a:t>
            </a:r>
            <a:r>
              <a:rPr lang="en-US" altLang="zh-CN" dirty="0" err="1">
                <a:latin typeface="News Gothic MT" panose="020B0504020203020204" pitchFamily="34" charset="0"/>
                <a:cs typeface="宋体" panose="02010600030101010101" pitchFamily="2" charset="-122"/>
              </a:rPr>
              <a:t>the”“man”“loves”“his”“son</a:t>
            </a:r>
            <a:r>
              <a:rPr lang="en-US" altLang="zh-CN" dirty="0">
                <a:latin typeface="News Gothic MT" panose="020B0504020203020204" pitchFamily="34" charset="0"/>
                <a:cs typeface="宋体" panose="02010600030101010101" pitchFamily="2" charset="-122"/>
              </a:rPr>
              <a:t>”</a:t>
            </a:r>
            <a:r>
              <a:rPr lang="zh-CN" altLang="zh-CN" dirty="0">
                <a:latin typeface="News Gothic MT" panose="020B0504020203020204" pitchFamily="34" charset="0"/>
                <a:cs typeface="宋体" panose="02010600030101010101" pitchFamily="2" charset="-122"/>
              </a:rPr>
              <a:t>里，以</a:t>
            </a:r>
            <a:r>
              <a:rPr lang="en-US" altLang="zh-CN" dirty="0">
                <a:latin typeface="News Gothic MT" panose="020B0504020203020204" pitchFamily="34" charset="0"/>
                <a:cs typeface="宋体" panose="02010600030101010101" pitchFamily="2" charset="-122"/>
              </a:rPr>
              <a:t>“loves”</a:t>
            </a:r>
            <a:r>
              <a:rPr lang="zh-CN" altLang="zh-CN" dirty="0">
                <a:latin typeface="News Gothic MT" panose="020B0504020203020204" pitchFamily="34" charset="0"/>
                <a:cs typeface="宋体" panose="02010600030101010101" pitchFamily="2" charset="-122"/>
              </a:rPr>
              <a:t>作为中心词，且背景窗口大小为</a:t>
            </a:r>
            <a:r>
              <a:rPr lang="en-US" altLang="zh-CN" dirty="0">
                <a:latin typeface="News Gothic MT" panose="020B0504020203020204" pitchFamily="34" charset="0"/>
                <a:cs typeface="宋体" panose="02010600030101010101" pitchFamily="2" charset="-122"/>
              </a:rPr>
              <a:t>2</a:t>
            </a:r>
            <a:r>
              <a:rPr lang="zh-CN" altLang="zh-CN" dirty="0">
                <a:latin typeface="News Gothic MT" panose="020B0504020203020204" pitchFamily="34" charset="0"/>
                <a:cs typeface="宋体" panose="02010600030101010101" pitchFamily="2" charset="-122"/>
              </a:rPr>
              <a:t>时，连续词袋模型所做的是，给定背景词</a:t>
            </a:r>
            <a:r>
              <a:rPr lang="en-US" altLang="zh-CN" dirty="0">
                <a:latin typeface="News Gothic MT" panose="020B0504020203020204" pitchFamily="34" charset="0"/>
                <a:cs typeface="宋体" panose="02010600030101010101" pitchFamily="2" charset="-122"/>
              </a:rPr>
              <a:t>“</a:t>
            </a:r>
            <a:r>
              <a:rPr lang="en-US" altLang="zh-CN" dirty="0" err="1">
                <a:latin typeface="News Gothic MT" panose="020B0504020203020204" pitchFamily="34" charset="0"/>
                <a:cs typeface="宋体" panose="02010600030101010101" pitchFamily="2" charset="-122"/>
              </a:rPr>
              <a:t>the”“man”“his”“son</a:t>
            </a:r>
            <a:r>
              <a:rPr lang="en-US" altLang="zh-CN" dirty="0">
                <a:latin typeface="News Gothic MT" panose="020B0504020203020204" pitchFamily="34" charset="0"/>
                <a:cs typeface="宋体" panose="02010600030101010101" pitchFamily="2" charset="-122"/>
              </a:rPr>
              <a:t>”</a:t>
            </a:r>
            <a:r>
              <a:rPr lang="zh-CN" altLang="zh-CN" dirty="0">
                <a:latin typeface="News Gothic MT" panose="020B0504020203020204" pitchFamily="34" charset="0"/>
                <a:cs typeface="宋体" panose="02010600030101010101" pitchFamily="2" charset="-122"/>
              </a:rPr>
              <a:t>以生成中心词</a:t>
            </a:r>
            <a:r>
              <a:rPr lang="en-US" altLang="zh-CN" dirty="0">
                <a:latin typeface="News Gothic MT" panose="020B0504020203020204" pitchFamily="34" charset="0"/>
                <a:cs typeface="宋体" panose="02010600030101010101" pitchFamily="2" charset="-122"/>
              </a:rPr>
              <a:t>“loves”</a:t>
            </a:r>
            <a:r>
              <a:rPr lang="zh-CN" altLang="zh-CN" dirty="0">
                <a:latin typeface="News Gothic MT" panose="020B0504020203020204" pitchFamily="34" charset="0"/>
                <a:cs typeface="宋体" panose="02010600030101010101" pitchFamily="2" charset="-122"/>
              </a:rPr>
              <a:t>的条件概率即</a:t>
            </a:r>
            <a:endParaRPr lang="zh-CN" altLang="zh-CN" dirty="0">
              <a:latin typeface="宋体" panose="02010600030101010101" pitchFamily="2" charset="-122"/>
              <a:cs typeface="宋体" panose="02010600030101010101" pitchFamily="2" charset="-122"/>
            </a:endParaRPr>
          </a:p>
          <a:p>
            <a:pPr algn="ctr">
              <a:lnSpc>
                <a:spcPts val="1500"/>
              </a:lnSpc>
              <a:spcAft>
                <a:spcPts val="0"/>
              </a:spcAft>
            </a:pPr>
            <a:r>
              <a:rPr lang="en-US" altLang="zh-CN" i="1" kern="100" dirty="0">
                <a:latin typeface="News Gothic MT" panose="020B0504020203020204" pitchFamily="34" charset="0"/>
                <a:cs typeface="Times New Roman" panose="02020603050405020304" pitchFamily="18" charset="0"/>
              </a:rPr>
              <a:t>P</a:t>
            </a:r>
            <a:r>
              <a:rPr lang="en-US" altLang="zh-CN" kern="100" dirty="0">
                <a:latin typeface="News Gothic MT" panose="020B0504020203020204" pitchFamily="34" charset="0"/>
                <a:cs typeface="Times New Roman" panose="02020603050405020304" pitchFamily="18" charset="0"/>
              </a:rPr>
              <a:t>(“loves”</a:t>
            </a:r>
            <a:r>
              <a:rPr lang="zh-CN" altLang="zh-CN" kern="100" dirty="0">
                <a:latin typeface="等线" panose="02010600030101010101" pitchFamily="2" charset="-122"/>
                <a:ea typeface="微软雅黑" panose="020B0503020204020204" pitchFamily="34" charset="-122"/>
                <a:cs typeface="微软雅黑" panose="020B0503020204020204" pitchFamily="34" charset="-122"/>
              </a:rPr>
              <a:t>∣</a:t>
            </a:r>
            <a:r>
              <a:rPr lang="en-US" altLang="zh-CN" kern="100" dirty="0">
                <a:latin typeface="News Gothic MT" panose="020B0504020203020204" pitchFamily="34" charset="0"/>
                <a:cs typeface="Times New Roman" panose="02020603050405020304" pitchFamily="18" charset="0"/>
              </a:rPr>
              <a:t>”</a:t>
            </a:r>
            <a:r>
              <a:rPr lang="en-US" altLang="zh-CN" kern="100" dirty="0" err="1">
                <a:latin typeface="News Gothic MT" panose="020B0504020203020204" pitchFamily="34" charset="0"/>
                <a:cs typeface="Times New Roman" panose="02020603050405020304" pitchFamily="18" charset="0"/>
              </a:rPr>
              <a:t>the”,”man”,”his”,”son</a:t>
            </a:r>
            <a:r>
              <a:rPr lang="en-US" altLang="zh-CN" kern="100" dirty="0">
                <a:latin typeface="News Gothic MT" panose="020B0504020203020204" pitchFamily="34" charset="0"/>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形 3">
            <a:extLst>
              <a:ext uri="{FF2B5EF4-FFF2-40B4-BE49-F238E27FC236}">
                <a16:creationId xmlns:a16="http://schemas.microsoft.com/office/drawing/2014/main" id="{F688F090-A43B-4872-B0C5-A8617F72C3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090" y="3247070"/>
            <a:ext cx="4934828" cy="2722270"/>
          </a:xfrm>
          <a:prstGeom prst="rect">
            <a:avLst/>
          </a:prstGeom>
        </p:spPr>
      </p:pic>
      <p:sp>
        <p:nvSpPr>
          <p:cNvPr id="5" name="矩形 4">
            <a:extLst>
              <a:ext uri="{FF2B5EF4-FFF2-40B4-BE49-F238E27FC236}">
                <a16:creationId xmlns:a16="http://schemas.microsoft.com/office/drawing/2014/main" id="{2AFF8287-E091-4EB9-A6B3-D22408C3E0D5}"/>
              </a:ext>
            </a:extLst>
          </p:cNvPr>
          <p:cNvSpPr/>
          <p:nvPr/>
        </p:nvSpPr>
        <p:spPr>
          <a:xfrm>
            <a:off x="6343833" y="458756"/>
            <a:ext cx="5633663" cy="2031325"/>
          </a:xfrm>
          <a:prstGeom prst="rect">
            <a:avLst/>
          </a:prstGeom>
        </p:spPr>
        <p:txBody>
          <a:bodyPr wrap="square">
            <a:spAutoFit/>
          </a:bodyPr>
          <a:lstStyle/>
          <a:p>
            <a:r>
              <a:rPr lang="zh-CN" altLang="zh-CN" dirty="0">
                <a:latin typeface="News Gothic MT" panose="020B0504020203020204" pitchFamily="34" charset="0"/>
                <a:cs typeface="宋体" panose="02010600030101010101" pitchFamily="2" charset="-122"/>
              </a:rPr>
              <a:t>因为连续词袋模型的背景词有多个，将这些背景词向量取平均，然后使用和跳字模型一样的方法来计算条件概率。设</a:t>
            </a:r>
            <a:r>
              <a:rPr lang="en-US" altLang="zh-CN" b="1" i="1" dirty="0">
                <a:latin typeface="News Gothic MT" panose="020B0504020203020204" pitchFamily="34" charset="0"/>
                <a:cs typeface="宋体" panose="02010600030101010101" pitchFamily="2" charset="-122"/>
              </a:rPr>
              <a:t>vi</a:t>
            </a:r>
            <a:r>
              <a:rPr lang="zh-CN" altLang="zh-CN" dirty="0">
                <a:latin typeface="宋体" panose="02010600030101010101" pitchFamily="2" charset="-122"/>
                <a:ea typeface="微软雅黑" panose="020B0503020204020204" pitchFamily="34" charset="-122"/>
                <a:cs typeface="微软雅黑" panose="020B0503020204020204" pitchFamily="34" charset="-122"/>
              </a:rPr>
              <a:t>∈</a:t>
            </a:r>
            <a:r>
              <a:rPr lang="en-US" altLang="zh-CN" dirty="0">
                <a:latin typeface="News Gothic MT" panose="020B0504020203020204" pitchFamily="34" charset="0"/>
                <a:cs typeface="宋体" panose="02010600030101010101" pitchFamily="2" charset="-122"/>
              </a:rPr>
              <a:t>R</a:t>
            </a:r>
            <a:r>
              <a:rPr lang="en-US" altLang="zh-CN" i="1" dirty="0">
                <a:latin typeface="News Gothic MT" panose="020B0504020203020204" pitchFamily="34" charset="0"/>
                <a:cs typeface="宋体" panose="02010600030101010101" pitchFamily="2" charset="-122"/>
              </a:rPr>
              <a:t>d</a:t>
            </a:r>
            <a:r>
              <a:rPr lang="zh-CN" altLang="zh-CN" dirty="0">
                <a:latin typeface="News Gothic MT" panose="020B0504020203020204" pitchFamily="34" charset="0"/>
                <a:cs typeface="宋体" panose="02010600030101010101" pitchFamily="2" charset="-122"/>
              </a:rPr>
              <a:t>和</a:t>
            </a:r>
            <a:r>
              <a:rPr lang="en-US" altLang="zh-CN" b="1" i="1" dirty="0" err="1">
                <a:latin typeface="News Gothic MT" panose="020B0504020203020204" pitchFamily="34" charset="0"/>
                <a:cs typeface="宋体" panose="02010600030101010101" pitchFamily="2" charset="-122"/>
              </a:rPr>
              <a:t>ui</a:t>
            </a:r>
            <a:r>
              <a:rPr lang="zh-CN" altLang="zh-CN" dirty="0">
                <a:latin typeface="宋体" panose="02010600030101010101" pitchFamily="2" charset="-122"/>
                <a:ea typeface="微软雅黑" panose="020B0503020204020204" pitchFamily="34" charset="-122"/>
                <a:cs typeface="微软雅黑" panose="020B0503020204020204" pitchFamily="34" charset="-122"/>
              </a:rPr>
              <a:t>∈</a:t>
            </a:r>
            <a:r>
              <a:rPr lang="en-US" altLang="zh-CN" dirty="0">
                <a:latin typeface="News Gothic MT" panose="020B0504020203020204" pitchFamily="34" charset="0"/>
                <a:cs typeface="宋体" panose="02010600030101010101" pitchFamily="2" charset="-122"/>
              </a:rPr>
              <a:t>R</a:t>
            </a:r>
            <a:r>
              <a:rPr lang="en-US" altLang="zh-CN" i="1" dirty="0">
                <a:latin typeface="News Gothic MT" panose="020B0504020203020204" pitchFamily="34" charset="0"/>
                <a:cs typeface="宋体" panose="02010600030101010101" pitchFamily="2" charset="-122"/>
              </a:rPr>
              <a:t>d</a:t>
            </a:r>
            <a:r>
              <a:rPr lang="zh-CN" altLang="zh-CN" dirty="0">
                <a:latin typeface="News Gothic MT" panose="020B0504020203020204" pitchFamily="34" charset="0"/>
                <a:cs typeface="宋体" panose="02010600030101010101" pitchFamily="2" charset="-122"/>
              </a:rPr>
              <a:t>分别表示词典中索引为</a:t>
            </a:r>
            <a:r>
              <a:rPr lang="en-US" altLang="zh-CN" i="1" dirty="0" err="1">
                <a:latin typeface="News Gothic MT" panose="020B0504020203020204" pitchFamily="34" charset="0"/>
                <a:cs typeface="宋体" panose="02010600030101010101" pitchFamily="2" charset="-122"/>
              </a:rPr>
              <a:t>i</a:t>
            </a:r>
            <a:r>
              <a:rPr lang="zh-CN" altLang="zh-CN" dirty="0">
                <a:latin typeface="News Gothic MT" panose="020B0504020203020204" pitchFamily="34" charset="0"/>
                <a:cs typeface="宋体" panose="02010600030101010101" pitchFamily="2" charset="-122"/>
              </a:rPr>
              <a:t>的词作为背景词和中心词的向量。设中心词</a:t>
            </a:r>
            <a:r>
              <a:rPr lang="en-US" altLang="zh-CN" i="1" dirty="0" err="1">
                <a:latin typeface="News Gothic MT" panose="020B0504020203020204" pitchFamily="34" charset="0"/>
                <a:cs typeface="宋体" panose="02010600030101010101" pitchFamily="2" charset="-122"/>
              </a:rPr>
              <a:t>wc</a:t>
            </a:r>
            <a:r>
              <a:rPr lang="zh-CN" altLang="zh-CN" dirty="0">
                <a:latin typeface="News Gothic MT" panose="020B0504020203020204" pitchFamily="34" charset="0"/>
                <a:cs typeface="宋体" panose="02010600030101010101" pitchFamily="2" charset="-122"/>
              </a:rPr>
              <a:t>在词典中索引为</a:t>
            </a:r>
            <a:r>
              <a:rPr lang="en-US" altLang="zh-CN" i="1" dirty="0">
                <a:latin typeface="News Gothic MT" panose="020B0504020203020204" pitchFamily="34" charset="0"/>
                <a:cs typeface="宋体" panose="02010600030101010101" pitchFamily="2" charset="-122"/>
              </a:rPr>
              <a:t>c</a:t>
            </a:r>
            <a:r>
              <a:rPr lang="zh-CN" altLang="zh-CN" dirty="0">
                <a:latin typeface="News Gothic MT" panose="020B0504020203020204" pitchFamily="34" charset="0"/>
                <a:cs typeface="宋体" panose="02010600030101010101" pitchFamily="2" charset="-122"/>
              </a:rPr>
              <a:t>，背景词</a:t>
            </a:r>
            <a:r>
              <a:rPr lang="en-US" altLang="zh-CN" i="1" dirty="0">
                <a:latin typeface="News Gothic MT" panose="020B0504020203020204" pitchFamily="34" charset="0"/>
                <a:cs typeface="宋体" panose="02010600030101010101" pitchFamily="2" charset="-122"/>
              </a:rPr>
              <a:t>wo</a:t>
            </a:r>
            <a:r>
              <a:rPr lang="en-US" altLang="zh-CN" dirty="0">
                <a:latin typeface="News Gothic MT" panose="020B0504020203020204" pitchFamily="34" charset="0"/>
                <a:cs typeface="宋体" panose="02010600030101010101" pitchFamily="2" charset="-122"/>
              </a:rPr>
              <a:t>1,…,</a:t>
            </a:r>
            <a:r>
              <a:rPr lang="en-US" altLang="zh-CN" i="1" dirty="0">
                <a:latin typeface="News Gothic MT" panose="020B0504020203020204" pitchFamily="34" charset="0"/>
                <a:cs typeface="宋体" panose="02010600030101010101" pitchFamily="2" charset="-122"/>
              </a:rPr>
              <a:t>wo</a:t>
            </a:r>
            <a:r>
              <a:rPr lang="en-US" altLang="zh-CN" dirty="0">
                <a:latin typeface="News Gothic MT" panose="020B0504020203020204" pitchFamily="34" charset="0"/>
                <a:cs typeface="宋体" panose="02010600030101010101" pitchFamily="2" charset="-122"/>
              </a:rPr>
              <a:t>2</a:t>
            </a:r>
            <a:r>
              <a:rPr lang="en-US" altLang="zh-CN" i="1" dirty="0">
                <a:latin typeface="News Gothic MT" panose="020B0504020203020204" pitchFamily="34" charset="0"/>
                <a:cs typeface="宋体" panose="02010600030101010101" pitchFamily="2" charset="-122"/>
              </a:rPr>
              <a:t>m</a:t>
            </a:r>
            <a:r>
              <a:rPr lang="zh-CN" altLang="zh-CN" dirty="0">
                <a:latin typeface="News Gothic MT" panose="020B0504020203020204" pitchFamily="34" charset="0"/>
                <a:cs typeface="宋体" panose="02010600030101010101" pitchFamily="2" charset="-122"/>
              </a:rPr>
              <a:t>在词典中索引为</a:t>
            </a:r>
            <a:r>
              <a:rPr lang="en-US" altLang="zh-CN" i="1" dirty="0">
                <a:latin typeface="News Gothic MT" panose="020B0504020203020204" pitchFamily="34" charset="0"/>
                <a:cs typeface="宋体" panose="02010600030101010101" pitchFamily="2" charset="-122"/>
              </a:rPr>
              <a:t>o</a:t>
            </a:r>
            <a:r>
              <a:rPr lang="en-US" altLang="zh-CN" dirty="0">
                <a:latin typeface="News Gothic MT" panose="020B0504020203020204" pitchFamily="34" charset="0"/>
                <a:cs typeface="宋体" panose="02010600030101010101" pitchFamily="2" charset="-122"/>
              </a:rPr>
              <a:t>1,…,</a:t>
            </a:r>
            <a:r>
              <a:rPr lang="en-US" altLang="zh-CN" i="1" dirty="0">
                <a:latin typeface="News Gothic MT" panose="020B0504020203020204" pitchFamily="34" charset="0"/>
                <a:cs typeface="宋体" panose="02010600030101010101" pitchFamily="2" charset="-122"/>
              </a:rPr>
              <a:t>o</a:t>
            </a:r>
            <a:r>
              <a:rPr lang="en-US" altLang="zh-CN" dirty="0">
                <a:latin typeface="News Gothic MT" panose="020B0504020203020204" pitchFamily="34" charset="0"/>
                <a:cs typeface="宋体" panose="02010600030101010101" pitchFamily="2" charset="-122"/>
              </a:rPr>
              <a:t>2</a:t>
            </a:r>
            <a:r>
              <a:rPr lang="zh-CN" altLang="zh-CN" dirty="0">
                <a:latin typeface="News Gothic MT" panose="020B0504020203020204" pitchFamily="34" charset="0"/>
                <a:cs typeface="宋体" panose="02010600030101010101" pitchFamily="2" charset="-122"/>
              </a:rPr>
              <a:t>，那么基于给定背景词生成中心词的条件概率为</a:t>
            </a:r>
            <a:endParaRPr lang="zh-CN" altLang="zh-CN" dirty="0">
              <a:latin typeface="宋体" panose="02010600030101010101" pitchFamily="2" charset="-122"/>
              <a:cs typeface="宋体" panose="02010600030101010101" pitchFamily="2" charset="-122"/>
            </a:endParaRPr>
          </a:p>
        </p:txBody>
      </p:sp>
      <p:pic>
        <p:nvPicPr>
          <p:cNvPr id="6" name="图片 5">
            <a:extLst>
              <a:ext uri="{FF2B5EF4-FFF2-40B4-BE49-F238E27FC236}">
                <a16:creationId xmlns:a16="http://schemas.microsoft.com/office/drawing/2014/main" id="{199904E0-2A79-4320-9838-41E63E5DCF95}"/>
              </a:ext>
            </a:extLst>
          </p:cNvPr>
          <p:cNvPicPr/>
          <p:nvPr/>
        </p:nvPicPr>
        <p:blipFill>
          <a:blip r:embed="rId4"/>
          <a:stretch>
            <a:fillRect/>
          </a:stretch>
        </p:blipFill>
        <p:spPr>
          <a:xfrm>
            <a:off x="6343833" y="2558095"/>
            <a:ext cx="5274310" cy="688975"/>
          </a:xfrm>
          <a:prstGeom prst="rect">
            <a:avLst/>
          </a:prstGeom>
        </p:spPr>
      </p:pic>
      <p:sp>
        <p:nvSpPr>
          <p:cNvPr id="7" name="矩形 6">
            <a:extLst>
              <a:ext uri="{FF2B5EF4-FFF2-40B4-BE49-F238E27FC236}">
                <a16:creationId xmlns:a16="http://schemas.microsoft.com/office/drawing/2014/main" id="{1011DE0C-E61C-46D0-AF5A-A1582DAB653F}"/>
              </a:ext>
            </a:extLst>
          </p:cNvPr>
          <p:cNvSpPr/>
          <p:nvPr/>
        </p:nvSpPr>
        <p:spPr>
          <a:xfrm>
            <a:off x="6310504" y="3429000"/>
            <a:ext cx="5633663" cy="646331"/>
          </a:xfrm>
          <a:prstGeom prst="rect">
            <a:avLst/>
          </a:prstGeom>
        </p:spPr>
        <p:txBody>
          <a:bodyPr wrap="square">
            <a:spAutoFit/>
          </a:bodyPr>
          <a:lstStyle/>
          <a:p>
            <a:r>
              <a:rPr lang="zh-CN" altLang="zh-CN" dirty="0">
                <a:latin typeface="News Gothic MT" panose="020B0504020203020204" pitchFamily="34" charset="0"/>
                <a:cs typeface="宋体" panose="02010600030101010101" pitchFamily="2" charset="-122"/>
              </a:rPr>
              <a:t>记</a:t>
            </a:r>
            <a:r>
              <a:rPr lang="en-US" altLang="zh-CN" dirty="0">
                <a:latin typeface="News Gothic MT" panose="020B0504020203020204" pitchFamily="34" charset="0"/>
                <a:cs typeface="宋体" panose="02010600030101010101" pitchFamily="2" charset="-122"/>
              </a:rPr>
              <a:t>W</a:t>
            </a:r>
            <a:r>
              <a:rPr lang="en-US" altLang="zh-CN" i="1" dirty="0">
                <a:latin typeface="News Gothic MT" panose="020B0504020203020204" pitchFamily="34" charset="0"/>
                <a:cs typeface="宋体" panose="02010600030101010101" pitchFamily="2" charset="-122"/>
              </a:rPr>
              <a:t>o</a:t>
            </a:r>
            <a:r>
              <a:rPr lang="en-US" altLang="zh-CN" dirty="0">
                <a:latin typeface="News Gothic MT" panose="020B0504020203020204" pitchFamily="34" charset="0"/>
                <a:cs typeface="宋体" panose="02010600030101010101" pitchFamily="2" charset="-122"/>
              </a:rPr>
              <a:t>={</a:t>
            </a:r>
            <a:r>
              <a:rPr lang="en-US" altLang="zh-CN" i="1" dirty="0">
                <a:latin typeface="News Gothic MT" panose="020B0504020203020204" pitchFamily="34" charset="0"/>
                <a:cs typeface="宋体" panose="02010600030101010101" pitchFamily="2" charset="-122"/>
              </a:rPr>
              <a:t>wo</a:t>
            </a:r>
            <a:r>
              <a:rPr lang="en-US" altLang="zh-CN" dirty="0">
                <a:latin typeface="News Gothic MT" panose="020B0504020203020204" pitchFamily="34" charset="0"/>
                <a:cs typeface="宋体" panose="02010600030101010101" pitchFamily="2" charset="-122"/>
              </a:rPr>
              <a:t>1,…,</a:t>
            </a:r>
            <a:r>
              <a:rPr lang="en-US" altLang="zh-CN" i="1" dirty="0">
                <a:latin typeface="News Gothic MT" panose="020B0504020203020204" pitchFamily="34" charset="0"/>
                <a:cs typeface="宋体" panose="02010600030101010101" pitchFamily="2" charset="-122"/>
              </a:rPr>
              <a:t>wo</a:t>
            </a:r>
            <a:r>
              <a:rPr lang="en-US" altLang="zh-CN" dirty="0">
                <a:latin typeface="News Gothic MT" panose="020B0504020203020204" pitchFamily="34" charset="0"/>
                <a:cs typeface="宋体" panose="02010600030101010101" pitchFamily="2" charset="-122"/>
              </a:rPr>
              <a:t>2</a:t>
            </a:r>
            <a:r>
              <a:rPr lang="en-US" altLang="zh-CN" i="1" dirty="0">
                <a:latin typeface="News Gothic MT" panose="020B0504020203020204" pitchFamily="34" charset="0"/>
                <a:cs typeface="宋体" panose="02010600030101010101" pitchFamily="2" charset="-122"/>
              </a:rPr>
              <a:t>m</a:t>
            </a:r>
            <a:r>
              <a:rPr lang="en-US" altLang="zh-CN" dirty="0">
                <a:latin typeface="News Gothic MT" panose="020B0504020203020204" pitchFamily="34" charset="0"/>
                <a:cs typeface="宋体" panose="02010600030101010101" pitchFamily="2" charset="-122"/>
              </a:rPr>
              <a:t>}</a:t>
            </a:r>
            <a:r>
              <a:rPr lang="zh-CN" altLang="zh-CN" dirty="0">
                <a:latin typeface="News Gothic MT" panose="020B0504020203020204" pitchFamily="34" charset="0"/>
                <a:cs typeface="宋体" panose="02010600030101010101" pitchFamily="2" charset="-122"/>
              </a:rPr>
              <a:t>，且</a:t>
            </a:r>
            <a:r>
              <a:rPr lang="en-US" altLang="zh-CN" b="1" i="1" dirty="0" err="1">
                <a:latin typeface="News Gothic MT" panose="020B0504020203020204" pitchFamily="34" charset="0"/>
                <a:cs typeface="宋体" panose="02010600030101010101" pitchFamily="2" charset="-122"/>
              </a:rPr>
              <a:t>v</a:t>
            </a:r>
            <a:r>
              <a:rPr lang="en-US" altLang="zh-CN" dirty="0" err="1">
                <a:latin typeface="News Gothic MT" panose="020B0504020203020204" pitchFamily="34" charset="0"/>
                <a:cs typeface="宋体" panose="02010600030101010101" pitchFamily="2" charset="-122"/>
              </a:rPr>
              <a:t>¯</a:t>
            </a:r>
            <a:r>
              <a:rPr lang="en-US" altLang="zh-CN" i="1" dirty="0" err="1">
                <a:latin typeface="News Gothic MT" panose="020B0504020203020204" pitchFamily="34" charset="0"/>
                <a:cs typeface="宋体" panose="02010600030101010101" pitchFamily="2" charset="-122"/>
              </a:rPr>
              <a:t>o</a:t>
            </a:r>
            <a:r>
              <a:rPr lang="en-US" altLang="zh-CN" dirty="0">
                <a:latin typeface="News Gothic MT" panose="020B0504020203020204" pitchFamily="34" charset="0"/>
                <a:cs typeface="宋体" panose="02010600030101010101" pitchFamily="2" charset="-122"/>
              </a:rPr>
              <a:t>=(</a:t>
            </a:r>
            <a:r>
              <a:rPr lang="en-US" altLang="zh-CN" b="1" i="1" dirty="0">
                <a:latin typeface="News Gothic MT" panose="020B0504020203020204" pitchFamily="34" charset="0"/>
                <a:cs typeface="宋体" panose="02010600030101010101" pitchFamily="2" charset="-122"/>
              </a:rPr>
              <a:t>v</a:t>
            </a:r>
            <a:r>
              <a:rPr lang="en-US" altLang="zh-CN" i="1" dirty="0">
                <a:latin typeface="News Gothic MT" panose="020B0504020203020204" pitchFamily="34" charset="0"/>
                <a:cs typeface="宋体" panose="02010600030101010101" pitchFamily="2" charset="-122"/>
              </a:rPr>
              <a:t>o</a:t>
            </a:r>
            <a:r>
              <a:rPr lang="en-US" altLang="zh-CN" dirty="0">
                <a:latin typeface="News Gothic MT" panose="020B0504020203020204" pitchFamily="34" charset="0"/>
                <a:cs typeface="宋体" panose="02010600030101010101" pitchFamily="2" charset="-122"/>
              </a:rPr>
              <a:t>1+…+</a:t>
            </a:r>
            <a:r>
              <a:rPr lang="en-US" altLang="zh-CN" b="1" i="1" dirty="0">
                <a:latin typeface="News Gothic MT" panose="020B0504020203020204" pitchFamily="34" charset="0"/>
                <a:cs typeface="宋体" panose="02010600030101010101" pitchFamily="2" charset="-122"/>
              </a:rPr>
              <a:t>v</a:t>
            </a:r>
            <a:r>
              <a:rPr lang="en-US" altLang="zh-CN" i="1" dirty="0">
                <a:latin typeface="News Gothic MT" panose="020B0504020203020204" pitchFamily="34" charset="0"/>
                <a:cs typeface="宋体" panose="02010600030101010101" pitchFamily="2" charset="-122"/>
              </a:rPr>
              <a:t>o</a:t>
            </a:r>
            <a:r>
              <a:rPr lang="en-US" altLang="zh-CN" dirty="0">
                <a:latin typeface="News Gothic MT" panose="020B0504020203020204" pitchFamily="34" charset="0"/>
                <a:cs typeface="宋体" panose="02010600030101010101" pitchFamily="2" charset="-122"/>
              </a:rPr>
              <a:t>2</a:t>
            </a:r>
            <a:r>
              <a:rPr lang="en-US" altLang="zh-CN" i="1" dirty="0">
                <a:latin typeface="News Gothic MT" panose="020B0504020203020204" pitchFamily="34" charset="0"/>
                <a:cs typeface="宋体" panose="02010600030101010101" pitchFamily="2" charset="-122"/>
              </a:rPr>
              <a:t>m</a:t>
            </a:r>
            <a:r>
              <a:rPr lang="en-US" altLang="zh-CN" dirty="0">
                <a:latin typeface="News Gothic MT" panose="020B0504020203020204" pitchFamily="34" charset="0"/>
                <a:cs typeface="宋体" panose="02010600030101010101" pitchFamily="2" charset="-122"/>
              </a:rPr>
              <a:t>)/(2</a:t>
            </a:r>
            <a:r>
              <a:rPr lang="en-US" altLang="zh-CN" i="1" dirty="0">
                <a:latin typeface="News Gothic MT" panose="020B0504020203020204" pitchFamily="34" charset="0"/>
                <a:cs typeface="宋体" panose="02010600030101010101" pitchFamily="2" charset="-122"/>
              </a:rPr>
              <a:t>m</a:t>
            </a:r>
            <a:r>
              <a:rPr lang="en-US" altLang="zh-CN" dirty="0">
                <a:latin typeface="News Gothic MT" panose="020B0504020203020204" pitchFamily="34" charset="0"/>
                <a:cs typeface="宋体" panose="02010600030101010101" pitchFamily="2" charset="-122"/>
              </a:rPr>
              <a:t>)</a:t>
            </a:r>
            <a:r>
              <a:rPr lang="zh-CN" altLang="zh-CN" dirty="0">
                <a:latin typeface="News Gothic MT" panose="020B0504020203020204" pitchFamily="34" charset="0"/>
                <a:cs typeface="宋体" panose="02010600030101010101" pitchFamily="2" charset="-122"/>
              </a:rPr>
              <a:t>，那么上式可以简写成</a:t>
            </a:r>
            <a:endParaRPr lang="zh-CN" altLang="zh-CN" dirty="0">
              <a:latin typeface="宋体" panose="02010600030101010101" pitchFamily="2" charset="-122"/>
              <a:cs typeface="宋体" panose="02010600030101010101" pitchFamily="2" charset="-122"/>
            </a:endParaRPr>
          </a:p>
        </p:txBody>
      </p:sp>
      <p:pic>
        <p:nvPicPr>
          <p:cNvPr id="8" name="图片 7">
            <a:extLst>
              <a:ext uri="{FF2B5EF4-FFF2-40B4-BE49-F238E27FC236}">
                <a16:creationId xmlns:a16="http://schemas.microsoft.com/office/drawing/2014/main" id="{D0FF47AC-6AC5-4776-A1FF-5B2DC03A07E7}"/>
              </a:ext>
            </a:extLst>
          </p:cNvPr>
          <p:cNvPicPr/>
          <p:nvPr/>
        </p:nvPicPr>
        <p:blipFill>
          <a:blip r:embed="rId5"/>
          <a:stretch>
            <a:fillRect/>
          </a:stretch>
        </p:blipFill>
        <p:spPr>
          <a:xfrm>
            <a:off x="6343833" y="4544453"/>
            <a:ext cx="4741983" cy="1168440"/>
          </a:xfrm>
          <a:prstGeom prst="rect">
            <a:avLst/>
          </a:prstGeom>
        </p:spPr>
      </p:pic>
    </p:spTree>
    <p:extLst>
      <p:ext uri="{BB962C8B-B14F-4D97-AF65-F5344CB8AC3E}">
        <p14:creationId xmlns:p14="http://schemas.microsoft.com/office/powerpoint/2010/main" val="3459229172"/>
      </p:ext>
    </p:extLst>
  </p:cSld>
  <p:clrMapOvr>
    <a:masterClrMapping/>
  </p:clrMapOvr>
</p:sld>
</file>

<file path=ppt/theme/theme1.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1857</TotalTime>
  <Words>4855</Words>
  <Application>Microsoft Office PowerPoint</Application>
  <PresentationFormat>宽屏</PresentationFormat>
  <Paragraphs>382</Paragraphs>
  <Slides>38</Slides>
  <Notes>16</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38</vt:i4>
      </vt:variant>
    </vt:vector>
  </HeadingPairs>
  <TitlesOfParts>
    <vt:vector size="57" baseType="lpstr">
      <vt:lpstr>&amp;quot</vt:lpstr>
      <vt:lpstr>-apple-system</vt:lpstr>
      <vt:lpstr>MathJax_Caligraphic</vt:lpstr>
      <vt:lpstr>MathJax_Main</vt:lpstr>
      <vt:lpstr>MathJax_Math</vt:lpstr>
      <vt:lpstr>Roboto</vt:lpstr>
      <vt:lpstr>等线</vt:lpstr>
      <vt:lpstr>宋体</vt:lpstr>
      <vt:lpstr>微软雅黑</vt:lpstr>
      <vt:lpstr>微软雅黑</vt:lpstr>
      <vt:lpstr>Arial</vt:lpstr>
      <vt:lpstr>Calibri</vt:lpstr>
      <vt:lpstr>Cambria Math</vt:lpstr>
      <vt:lpstr>Century Gothic</vt:lpstr>
      <vt:lpstr>News Gothic MT</vt:lpstr>
      <vt:lpstr>Segoe UI</vt:lpstr>
      <vt:lpstr>Segoe UI Light</vt:lpstr>
      <vt:lpstr>Wingdings</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Z R</dc:creator>
  <cp:keywords/>
  <dc:description/>
  <cp:lastModifiedBy>Z R</cp:lastModifiedBy>
  <cp:revision>103</cp:revision>
  <dcterms:created xsi:type="dcterms:W3CDTF">2019-07-14T09:57:06Z</dcterms:created>
  <dcterms:modified xsi:type="dcterms:W3CDTF">2019-07-24T15:03:03Z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2017-12-21T08:42:07.0284403Z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